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66" r:id="rId2"/>
    <p:sldId id="267" r:id="rId3"/>
    <p:sldId id="268" r:id="rId4"/>
    <p:sldId id="258" r:id="rId5"/>
    <p:sldId id="259" r:id="rId6"/>
    <p:sldId id="273" r:id="rId7"/>
    <p:sldId id="274" r:id="rId8"/>
    <p:sldId id="275" r:id="rId9"/>
    <p:sldId id="262" r:id="rId10"/>
    <p:sldId id="270" r:id="rId11"/>
    <p:sldId id="263" r:id="rId12"/>
    <p:sldId id="272" r:id="rId13"/>
    <p:sldId id="264" r:id="rId14"/>
    <p:sldId id="265" r:id="rId15"/>
    <p:sldId id="276" r:id="rId16"/>
  </p:sldIdLst>
  <p:sldSz cx="14630400" cy="8229600"/>
  <p:notesSz cx="8229600" cy="14630400"/>
  <p:embeddedFontLst>
    <p:embeddedFont>
      <p:font typeface="Yu Gothic UI Semibold" panose="020B0700000000000000" pitchFamily="34" charset="-128"/>
      <p:bold r:id="rId18"/>
    </p:embeddedFont>
    <p:embeddedFont>
      <p:font typeface="Anton" pitchFamily="2" charset="0"/>
      <p:regular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Yu Gothic UI" panose="020B0500000000000000" pitchFamily="34" charset="-128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8B00"/>
    <a:srgbClr val="585046"/>
    <a:srgbClr val="38332C"/>
    <a:srgbClr val="593426"/>
    <a:srgbClr val="724430"/>
    <a:srgbClr val="60A500"/>
    <a:srgbClr val="FFE156"/>
    <a:srgbClr val="C28E0E"/>
    <a:srgbClr val="1E1E1E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CE294C-5EFE-4EB9-BEAC-3CA102786050}" v="3237" dt="2025-05-01T02:07:12.926"/>
    <p1510:client id="{63D34E1B-C698-30B9-F08B-680A4EC1A742}" v="102" dt="2025-04-30T23:53:00.088"/>
    <p1510:client id="{918EFAE6-CCED-4548-B20D-1374B63DF1C8}" v="1640" dt="2025-05-01T02:05:14.374"/>
    <p1510:client id="{B37D022F-DA84-E26F-1E35-C72CF5DA1468}" v="14" dt="2025-04-30T23:05:45.695"/>
    <p1510:client id="{EDA227E1-5E68-4BD4-89B8-EA678C5B1E9D}" v="5" dt="2025-04-30T23:47:10.704"/>
    <p1510:client id="{F304340C-6BFC-D496-0607-FCF57496D56A}" v="1" dt="2025-05-01T00:53:14.0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33" autoAdjust="0"/>
  </p:normalViewPr>
  <p:slideViewPr>
    <p:cSldViewPr snapToGrid="0">
      <p:cViewPr>
        <p:scale>
          <a:sx n="60" d="100"/>
          <a:sy n="60" d="100"/>
        </p:scale>
        <p:origin x="1061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CF8EBA-017F-4235-9A0E-7C5E0564FA2D}" type="datetimeFigureOut">
              <a:t>4/30/2025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DC9F01-2225-4167-99E9-432B89F75B0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65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C0AAF1-0020-E241-4313-264A640108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C79DD7-E6F1-F670-A128-596A5C7046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1345B9-AF3F-E4B4-063F-BC36F155A6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772D1A-D695-7600-227B-3B0D1FA058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598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DC9F01-2225-4167-99E9-432B89F75B0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4225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627A56-7C1C-3E79-91C1-C917B7476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BF2179-0C5B-1BA0-95A7-0A67D60968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851DAB-F71E-6089-6858-23E8FC6241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6B4A15-1438-06D6-EA1A-8ACA490560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67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60282-B00E-1747-8073-10114C2C9D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C1FB9D-5351-AAF5-5E2E-2E989B100B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02118-77A8-3937-346B-3A774AD31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2547-E169-43E8-AF0E-3AC1DC0E7220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E16F1-60F9-0FF9-C3A8-218A67746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889832-414F-D6C9-4B15-E79792CAB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A400C-6B74-4B69-8809-D5AAC59FB7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571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62685D-714A-DCF5-1AFE-E361DCDC0D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66" b="25301"/>
          <a:stretch/>
        </p:blipFill>
        <p:spPr>
          <a:xfrm>
            <a:off x="1123089" y="837708"/>
            <a:ext cx="5083036" cy="294257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D68D5EF-6CF7-0A08-C957-D00E93F223A5}"/>
              </a:ext>
            </a:extLst>
          </p:cNvPr>
          <p:cNvCxnSpPr>
            <a:cxnSpLocks/>
          </p:cNvCxnSpPr>
          <p:nvPr/>
        </p:nvCxnSpPr>
        <p:spPr>
          <a:xfrm>
            <a:off x="6760661" y="837709"/>
            <a:ext cx="0" cy="66190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AC1E3F8-4163-A5A7-2A43-400D4386DEC2}"/>
              </a:ext>
            </a:extLst>
          </p:cNvPr>
          <p:cNvSpPr txBox="1"/>
          <p:nvPr/>
        </p:nvSpPr>
        <p:spPr>
          <a:xfrm>
            <a:off x="7191621" y="1508887"/>
            <a:ext cx="6961238" cy="4542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720"/>
              </a:spcAft>
            </a:pPr>
            <a:r>
              <a:rPr lang="en-US" sz="750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Sip Happens: </a:t>
            </a:r>
            <a:r>
              <a:rPr lang="en-US" sz="7000" i="1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The Rise of Alcohol-Free Cool on Campus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4B0CED-86F4-D59F-687E-1F7F2D1E06AF}"/>
              </a:ext>
            </a:extLst>
          </p:cNvPr>
          <p:cNvSpPr txBox="1"/>
          <p:nvPr/>
        </p:nvSpPr>
        <p:spPr>
          <a:xfrm>
            <a:off x="1383679" y="3895326"/>
            <a:ext cx="3981875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80">
                <a:solidFill>
                  <a:srgbClr val="CC8B00"/>
                </a:solidFill>
                <a:latin typeface="Anton" pitchFamily="2" charset="0"/>
              </a:rPr>
              <a:t>In Collaboration With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897F612-1CDB-EEB5-B120-28709D5F0094}"/>
              </a:ext>
            </a:extLst>
          </p:cNvPr>
          <p:cNvGrpSpPr/>
          <p:nvPr/>
        </p:nvGrpSpPr>
        <p:grpSpPr>
          <a:xfrm>
            <a:off x="594930" y="5148150"/>
            <a:ext cx="5888463" cy="1807037"/>
            <a:chOff x="748621" y="4916617"/>
            <a:chExt cx="5888463" cy="180703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E5E3052-2169-C870-7383-CA081235E1A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55699"/>
            <a:stretch/>
          </p:blipFill>
          <p:spPr>
            <a:xfrm>
              <a:off x="3746499" y="4936150"/>
              <a:ext cx="2890585" cy="1787504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87A8BE9-52FB-04A4-B6F9-486C596B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392" r="48308"/>
            <a:stretch/>
          </p:blipFill>
          <p:spPr>
            <a:xfrm rot="996387">
              <a:off x="748621" y="4916617"/>
              <a:ext cx="2890586" cy="17875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59870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6F3905B-92B7-3F89-E027-35CFF8E4D60D}"/>
              </a:ext>
            </a:extLst>
          </p:cNvPr>
          <p:cNvSpPr/>
          <p:nvPr/>
        </p:nvSpPr>
        <p:spPr>
          <a:xfrm>
            <a:off x="12820389" y="7628349"/>
            <a:ext cx="1816274" cy="60124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9" name="Text 0">
            <a:extLst>
              <a:ext uri="{FF2B5EF4-FFF2-40B4-BE49-F238E27FC236}">
                <a16:creationId xmlns:a16="http://schemas.microsoft.com/office/drawing/2014/main" id="{C87AC536-B595-1C60-2495-93A5AEBB436C}"/>
              </a:ext>
            </a:extLst>
          </p:cNvPr>
          <p:cNvSpPr/>
          <p:nvPr/>
        </p:nvSpPr>
        <p:spPr>
          <a:xfrm>
            <a:off x="771049" y="553819"/>
            <a:ext cx="6795730" cy="688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500" b="1" dirty="0">
                <a:solidFill>
                  <a:srgbClr val="FFFFFF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Saira Medium" pitchFamily="34" charset="-120"/>
              </a:rPr>
              <a:t>Conversion Funnel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D4E0C55-EC46-14AC-3BBB-096906292B34}"/>
              </a:ext>
            </a:extLst>
          </p:cNvPr>
          <p:cNvGrpSpPr/>
          <p:nvPr/>
        </p:nvGrpSpPr>
        <p:grpSpPr>
          <a:xfrm>
            <a:off x="7566779" y="944226"/>
            <a:ext cx="6795730" cy="6731555"/>
            <a:chOff x="951979" y="1328728"/>
            <a:chExt cx="6795730" cy="673155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D3EB81F-15AE-DB5C-3F88-CE01710EA50D}"/>
                </a:ext>
              </a:extLst>
            </p:cNvPr>
            <p:cNvGrpSpPr/>
            <p:nvPr/>
          </p:nvGrpSpPr>
          <p:grpSpPr>
            <a:xfrm>
              <a:off x="951979" y="1899259"/>
              <a:ext cx="6795730" cy="5250986"/>
              <a:chOff x="3825968" y="228600"/>
              <a:chExt cx="7032313" cy="7209526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879E08EB-68C2-241E-F186-F447CBABB8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l="5108" r="4415" b="24177"/>
              <a:stretch/>
            </p:blipFill>
            <p:spPr>
              <a:xfrm>
                <a:off x="3825968" y="228600"/>
                <a:ext cx="7032313" cy="5893231"/>
              </a:xfrm>
              <a:prstGeom prst="rect">
                <a:avLst/>
              </a:prstGeom>
            </p:spPr>
          </p:pic>
          <p:sp>
            <p:nvSpPr>
              <p:cNvPr id="4" name="Down Arrow 3">
                <a:extLst>
                  <a:ext uri="{FF2B5EF4-FFF2-40B4-BE49-F238E27FC236}">
                    <a16:creationId xmlns:a16="http://schemas.microsoft.com/office/drawing/2014/main" id="{5932C3A5-386D-80BE-C640-3B6C4562BEFB}"/>
                  </a:ext>
                </a:extLst>
              </p:cNvPr>
              <p:cNvSpPr/>
              <p:nvPr/>
            </p:nvSpPr>
            <p:spPr>
              <a:xfrm>
                <a:off x="6495618" y="5946279"/>
                <a:ext cx="1659691" cy="1491847"/>
              </a:xfrm>
              <a:prstGeom prst="downArrow">
                <a:avLst>
                  <a:gd name="adj1" fmla="val 59028"/>
                  <a:gd name="adj2" fmla="val 44164"/>
                </a:avLst>
              </a:prstGeom>
              <a:solidFill>
                <a:srgbClr val="585046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Event</a:t>
                </a:r>
              </a:p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Footfall</a:t>
                </a:r>
              </a:p>
              <a:p>
                <a:pPr algn="ctr"/>
                <a:r>
                  <a:rPr lang="en-US">
                    <a:solidFill>
                      <a:schemeClr val="tx1"/>
                    </a:solidFill>
                  </a:rPr>
                  <a:t>15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B569FD9-4511-80BE-15E3-AA9849E2D08F}"/>
                </a:ext>
              </a:extLst>
            </p:cNvPr>
            <p:cNvGrpSpPr/>
            <p:nvPr/>
          </p:nvGrpSpPr>
          <p:grpSpPr>
            <a:xfrm>
              <a:off x="2976475" y="1328728"/>
              <a:ext cx="2694706" cy="848138"/>
              <a:chOff x="2888203" y="1255734"/>
              <a:chExt cx="3113188" cy="971237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81DB03FA-9B02-801C-E605-AADE2832BC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88203" y="1268260"/>
                <a:ext cx="958711" cy="958711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025AB045-BEF2-0EEC-D029-11595BD6A1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65442" y="1255734"/>
                <a:ext cx="958711" cy="958711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30A5A58A-EC66-DCA5-FF2C-5272E7CFD1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42680" y="1255734"/>
                <a:ext cx="958711" cy="958711"/>
              </a:xfrm>
              <a:prstGeom prst="rect">
                <a:avLst/>
              </a:prstGeom>
            </p:spPr>
          </p:pic>
        </p:grp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3C6D40D-B99A-F888-D8DE-83D4F46EE7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91890" y="7196414"/>
              <a:ext cx="863869" cy="863869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C61C867-8A31-E1E0-1B00-271F58BFBDDE}"/>
                </a:ext>
              </a:extLst>
            </p:cNvPr>
            <p:cNvSpPr txBox="1"/>
            <p:nvPr/>
          </p:nvSpPr>
          <p:spPr>
            <a:xfrm>
              <a:off x="3464043" y="2329399"/>
              <a:ext cx="157581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latin typeface="Aptos" panose="020B0004020202020204" pitchFamily="34" charset="0"/>
                </a:rPr>
                <a:t>Audience Size</a:t>
              </a:r>
            </a:p>
            <a:p>
              <a:pPr algn="ctr"/>
              <a:r>
                <a:rPr lang="en-US">
                  <a:latin typeface="Aptos" panose="020B0004020202020204" pitchFamily="34" charset="0"/>
                </a:rPr>
                <a:t>250,000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5468AFB-BB39-9F54-309C-4DB1AA7E4060}"/>
                </a:ext>
              </a:extLst>
            </p:cNvPr>
            <p:cNvSpPr txBox="1"/>
            <p:nvPr/>
          </p:nvSpPr>
          <p:spPr>
            <a:xfrm>
              <a:off x="3588473" y="3099700"/>
              <a:ext cx="14110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latin typeface="Aptos" panose="020B0004020202020204" pitchFamily="34" charset="0"/>
                </a:rPr>
                <a:t>Impressions</a:t>
              </a:r>
            </a:p>
            <a:p>
              <a:pPr algn="ctr"/>
              <a:r>
                <a:rPr lang="en-US">
                  <a:latin typeface="Aptos" panose="020B0004020202020204" pitchFamily="34" charset="0"/>
                </a:rPr>
                <a:t>15,917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10576A6-03A1-685C-5618-F3B24780B2F1}"/>
                </a:ext>
              </a:extLst>
            </p:cNvPr>
            <p:cNvSpPr txBox="1"/>
            <p:nvPr/>
          </p:nvSpPr>
          <p:spPr>
            <a:xfrm>
              <a:off x="3861818" y="3860910"/>
              <a:ext cx="86433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latin typeface="Aptos" panose="020B0004020202020204" pitchFamily="34" charset="0"/>
                </a:rPr>
                <a:t>Reach </a:t>
              </a:r>
            </a:p>
            <a:p>
              <a:pPr algn="ctr"/>
              <a:r>
                <a:rPr lang="en-US">
                  <a:latin typeface="Aptos" panose="020B0004020202020204" pitchFamily="34" charset="0"/>
                </a:rPr>
                <a:t>6,973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9DBE14E-8071-3864-F729-6BC8E5499A73}"/>
                </a:ext>
              </a:extLst>
            </p:cNvPr>
            <p:cNvSpPr txBox="1"/>
            <p:nvPr/>
          </p:nvSpPr>
          <p:spPr>
            <a:xfrm>
              <a:off x="3629949" y="4599169"/>
              <a:ext cx="13773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latin typeface="Aptos" panose="020B0004020202020204" pitchFamily="34" charset="0"/>
                </a:rPr>
                <a:t>Interactions</a:t>
              </a:r>
            </a:p>
            <a:p>
              <a:pPr algn="ctr"/>
              <a:r>
                <a:rPr lang="en-US">
                  <a:latin typeface="Aptos" panose="020B0004020202020204" pitchFamily="34" charset="0"/>
                </a:rPr>
                <a:t>294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D54446C-94E1-C9B0-758B-532E865728FE}"/>
                </a:ext>
              </a:extLst>
            </p:cNvPr>
            <p:cNvSpPr txBox="1"/>
            <p:nvPr/>
          </p:nvSpPr>
          <p:spPr>
            <a:xfrm>
              <a:off x="3690030" y="5398033"/>
              <a:ext cx="12571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latin typeface="Aptos" panose="020B0004020202020204" pitchFamily="34" charset="0"/>
                </a:rPr>
                <a:t>Link Clicks</a:t>
              </a:r>
            </a:p>
            <a:p>
              <a:pPr algn="ctr"/>
              <a:r>
                <a:rPr lang="en-US">
                  <a:latin typeface="Aptos" panose="020B0004020202020204" pitchFamily="34" charset="0"/>
                </a:rPr>
                <a:t>145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0DEAFD7-7841-EA0F-EDFD-23C997B9378C}"/>
              </a:ext>
            </a:extLst>
          </p:cNvPr>
          <p:cNvSpPr txBox="1"/>
          <p:nvPr/>
        </p:nvSpPr>
        <p:spPr>
          <a:xfrm>
            <a:off x="519470" y="1612321"/>
            <a:ext cx="701510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latin typeface="Aptos" panose="020B0004020202020204" pitchFamily="34" charset="0"/>
              </a:rPr>
              <a:t>We targeted 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250,000 </a:t>
            </a:r>
            <a:r>
              <a:rPr lang="en-US" sz="2000" b="1">
                <a:solidFill>
                  <a:srgbClr val="CC8B00"/>
                </a:solidFill>
                <a:latin typeface="Aptos" panose="020B0004020202020204" pitchFamily="34" charset="0"/>
              </a:rPr>
              <a:t>people</a:t>
            </a:r>
            <a:r>
              <a:rPr lang="en-US" sz="2000" dirty="0">
                <a:solidFill>
                  <a:srgbClr val="CC8B00"/>
                </a:solidFill>
                <a:latin typeface="Aptos" panose="020B00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were through Meta’s ad platform</a:t>
            </a:r>
          </a:p>
          <a:p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Generated 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15,917 impressions</a:t>
            </a:r>
            <a:r>
              <a:rPr lang="en-US" sz="2000" dirty="0">
                <a:solidFill>
                  <a:srgbClr val="CC8B00"/>
                </a:solidFill>
                <a:latin typeface="Aptos" panose="020B00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at a low cost of 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$0.006 per impression</a:t>
            </a:r>
          </a:p>
          <a:p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Reached 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6,973 unique users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, with a cost per reach of 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$0.014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Secured 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294 engagements</a:t>
            </a:r>
            <a:r>
              <a:rPr lang="en-US" sz="2000" dirty="0">
                <a:solidFill>
                  <a:srgbClr val="CC8B00"/>
                </a:solidFill>
                <a:latin typeface="Aptos" panose="020B00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across both ads </a:t>
            </a:r>
            <a:r>
              <a:rPr lang="en-US" sz="2000" dirty="0">
                <a:solidFill>
                  <a:srgbClr val="CC8B00"/>
                </a:solidFill>
                <a:latin typeface="Aptos" panose="020B0004020202020204" pitchFamily="34" charset="0"/>
              </a:rPr>
              <a:t>(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$0.34 per engagement</a:t>
            </a:r>
            <a:r>
              <a:rPr lang="en-US" sz="2000" dirty="0">
                <a:solidFill>
                  <a:srgbClr val="CC8B00"/>
                </a:solidFill>
                <a:latin typeface="Aptos" panose="020B0004020202020204" pitchFamily="34" charset="0"/>
              </a:rPr>
              <a:t>)</a:t>
            </a:r>
          </a:p>
          <a:p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Achieved 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145 link clicks</a:t>
            </a:r>
            <a:r>
              <a:rPr lang="en-US" sz="2000" dirty="0">
                <a:solidFill>
                  <a:srgbClr val="CC8B00"/>
                </a:solidFill>
                <a:latin typeface="Aptos" panose="020B00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to the landing page </a:t>
            </a:r>
            <a:r>
              <a:rPr lang="en-US" sz="2000" dirty="0">
                <a:solidFill>
                  <a:srgbClr val="CC8B00"/>
                </a:solidFill>
                <a:latin typeface="Aptos" panose="020B0004020202020204" pitchFamily="34" charset="0"/>
              </a:rPr>
              <a:t>(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$0.72 per click</a:t>
            </a:r>
            <a:r>
              <a:rPr lang="en-US" sz="2000" dirty="0">
                <a:solidFill>
                  <a:srgbClr val="CC8B00"/>
                </a:solidFill>
                <a:latin typeface="Aptos" panose="020B0004020202020204" pitchFamily="34" charset="0"/>
              </a:rPr>
              <a:t>)</a:t>
            </a:r>
          </a:p>
          <a:p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Collected 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25 form submissions</a:t>
            </a:r>
            <a:r>
              <a:rPr lang="en-US" sz="2000" dirty="0">
                <a:solidFill>
                  <a:srgbClr val="CC8B00"/>
                </a:solidFill>
                <a:latin typeface="Aptos" panose="020B0004020202020204" pitchFamily="34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from interested users </a:t>
            </a:r>
            <a:r>
              <a:rPr lang="en-US" sz="2000" dirty="0">
                <a:solidFill>
                  <a:srgbClr val="CC8B00"/>
                </a:solidFill>
                <a:latin typeface="Aptos" panose="020B0004020202020204" pitchFamily="34" charset="0"/>
              </a:rPr>
              <a:t>(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$4 per submission</a:t>
            </a:r>
            <a:r>
              <a:rPr lang="en-US" sz="2000" dirty="0">
                <a:solidFill>
                  <a:srgbClr val="CC8B00"/>
                </a:solidFill>
                <a:latin typeface="Aptos" panose="020B0004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Drove 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15 verified in-store visits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, with a cost of </a:t>
            </a:r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$6.70 per attendee</a:t>
            </a:r>
            <a:endParaRPr lang="en-US" sz="2000" dirty="0">
              <a:solidFill>
                <a:srgbClr val="CC8B00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60763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0">
            <a:extLst>
              <a:ext uri="{FF2B5EF4-FFF2-40B4-BE49-F238E27FC236}">
                <a16:creationId xmlns:a16="http://schemas.microsoft.com/office/drawing/2014/main" id="{5433C906-BBFF-1B6D-5F60-C1697B8A81EB}"/>
              </a:ext>
            </a:extLst>
          </p:cNvPr>
          <p:cNvSpPr/>
          <p:nvPr/>
        </p:nvSpPr>
        <p:spPr>
          <a:xfrm>
            <a:off x="771049" y="448850"/>
            <a:ext cx="6307336" cy="688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500" b="1">
                <a:solidFill>
                  <a:srgbClr val="FFFFFF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Saira Medium" pitchFamily="34" charset="-120"/>
              </a:rPr>
              <a:t>Key Findings and Insights</a:t>
            </a:r>
            <a:endParaRPr lang="en-US" sz="4500" b="1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34C0030-E55D-54B3-3518-4EBB273A5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049" y="4742275"/>
            <a:ext cx="6794047" cy="3038475"/>
          </a:xfrm>
          <a:prstGeom prst="roundRect">
            <a:avLst>
              <a:gd name="adj" fmla="val 594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D63874C8-ACD1-3F3A-192F-B81D12948D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613" y="1383142"/>
            <a:ext cx="6794047" cy="3038475"/>
          </a:xfrm>
          <a:prstGeom prst="roundRect">
            <a:avLst>
              <a:gd name="adj" fmla="val 512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C3C9F02-1534-2425-3C45-4D56DF0F9343}"/>
              </a:ext>
            </a:extLst>
          </p:cNvPr>
          <p:cNvSpPr txBox="1"/>
          <p:nvPr/>
        </p:nvSpPr>
        <p:spPr>
          <a:xfrm>
            <a:off x="8358554" y="1566640"/>
            <a:ext cx="5697415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Ad A Insights </a:t>
            </a:r>
          </a:p>
          <a:p>
            <a:endParaRPr lang="en-US" b="1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Early Spike &amp; Volatility: Peaked at ~15 link-clicks on Apr 20 from ~800 impressions (CTR ≈1.9%), then fluctuated between 6–13 clicks thereafter.  </a:t>
            </a:r>
          </a:p>
          <a:p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Mid-Campaign Lull: Dipped to 6 clicks on Apr 24 and just 4 clicks on Apr 27 despite ~600 impressions- sign of ad fatigue.  </a:t>
            </a:r>
          </a:p>
          <a:p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b="1" dirty="0">
                <a:solidFill>
                  <a:srgbClr val="CC8B00"/>
                </a:solidFill>
                <a:latin typeface="Aptos" panose="020B0004020202020204" pitchFamily="34" charset="0"/>
              </a:rPr>
              <a:t>Ad B Insights  </a:t>
            </a:r>
          </a:p>
          <a:p>
            <a:endParaRPr lang="en-US" b="1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Steady Engagement: Hovered in a tighter band (5–11 clicks) with a peak of ~11 on Apr 23 (700 impressions; CTR ≈1.6%).  </a:t>
            </a:r>
          </a:p>
          <a:p>
            <a:endParaRPr lang="en-US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ptos" panose="020B0004020202020204" pitchFamily="34" charset="0"/>
              </a:rPr>
              <a:t>Late-Campaign Uptick Modest rise in clicks toward Apr 28 as impressions ticked back up.  </a:t>
            </a:r>
          </a:p>
          <a:p>
            <a:endParaRPr lang="en-IN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DCCEFD6E-669F-5824-FA72-DA1B444A7A86}"/>
              </a:ext>
            </a:extLst>
          </p:cNvPr>
          <p:cNvSpPr/>
          <p:nvPr/>
        </p:nvSpPr>
        <p:spPr>
          <a:xfrm rot="5400000">
            <a:off x="6794081" y="2830704"/>
            <a:ext cx="2548160" cy="143350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A7F88CBA-D9FE-6160-7511-135E48E142B0}"/>
              </a:ext>
            </a:extLst>
          </p:cNvPr>
          <p:cNvSpPr/>
          <p:nvPr/>
        </p:nvSpPr>
        <p:spPr>
          <a:xfrm rot="5400000">
            <a:off x="6799644" y="6189837"/>
            <a:ext cx="2548160" cy="143350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6AD3EC-4426-BA20-19AC-25E8C35317B1}"/>
              </a:ext>
            </a:extLst>
          </p:cNvPr>
          <p:cNvSpPr/>
          <p:nvPr/>
        </p:nvSpPr>
        <p:spPr>
          <a:xfrm>
            <a:off x="12820389" y="7628349"/>
            <a:ext cx="1816274" cy="60124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AE806E-6222-57E0-4C14-099BDEA3D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0">
            <a:extLst>
              <a:ext uri="{FF2B5EF4-FFF2-40B4-BE49-F238E27FC236}">
                <a16:creationId xmlns:a16="http://schemas.microsoft.com/office/drawing/2014/main" id="{918E62FF-356A-57F9-06CC-397BCF850ECD}"/>
              </a:ext>
            </a:extLst>
          </p:cNvPr>
          <p:cNvSpPr/>
          <p:nvPr/>
        </p:nvSpPr>
        <p:spPr>
          <a:xfrm>
            <a:off x="771049" y="553819"/>
            <a:ext cx="6307336" cy="688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500" b="1">
                <a:solidFill>
                  <a:srgbClr val="FFFFFF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Saira Medium" pitchFamily="34" charset="-120"/>
              </a:rPr>
              <a:t>Key Findings and Insights</a:t>
            </a:r>
            <a:endParaRPr lang="en-US" sz="4500" b="1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DD14557-9B05-9F8E-DB59-B055EF3FB721}"/>
              </a:ext>
            </a:extLst>
          </p:cNvPr>
          <p:cNvSpPr/>
          <p:nvPr/>
        </p:nvSpPr>
        <p:spPr>
          <a:xfrm>
            <a:off x="12814126" y="7628350"/>
            <a:ext cx="1816274" cy="60124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49EB0FB-71CE-D54E-5A40-56AE51A9CFD8}"/>
              </a:ext>
            </a:extLst>
          </p:cNvPr>
          <p:cNvSpPr/>
          <p:nvPr/>
        </p:nvSpPr>
        <p:spPr>
          <a:xfrm>
            <a:off x="12820389" y="7628349"/>
            <a:ext cx="1816274" cy="60124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284E94-4D82-6DA2-1BCA-541084C9D6EA}"/>
              </a:ext>
            </a:extLst>
          </p:cNvPr>
          <p:cNvSpPr txBox="1"/>
          <p:nvPr/>
        </p:nvSpPr>
        <p:spPr>
          <a:xfrm>
            <a:off x="7315200" y="1680237"/>
            <a:ext cx="6834554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CC8B00"/>
                </a:solidFill>
                <a:latin typeface="Aptos" panose="020B0004020202020204" pitchFamily="34" charset="0"/>
              </a:rPr>
              <a:t>Ad A - Demographic Insights</a:t>
            </a:r>
          </a:p>
          <a:p>
            <a:endParaRPr lang="en-US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Age: Over 80% of its 81 link-clicks came from 18–24 year-olds (≈65 clicks), with negligible traction beyond 25, suggesting its messaging strongly resonates with the youngest cohort but fails to engage older segments.</a:t>
            </a:r>
          </a:p>
          <a:p>
            <a:endParaRPr lang="en-US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Gender: Clicks skews heavily towards male (≈65 vs 15 female), signaling a need to tweak creative or targeting to boost female engagement.</a:t>
            </a:r>
          </a:p>
          <a:p>
            <a:endParaRPr lang="en-US">
              <a:solidFill>
                <a:schemeClr val="bg1"/>
              </a:solidFill>
              <a:latin typeface="Aptos" panose="020B0004020202020204" pitchFamily="34" charset="0"/>
            </a:endParaRPr>
          </a:p>
          <a:p>
            <a:endParaRPr lang="en-US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 sz="2000" b="1">
                <a:solidFill>
                  <a:srgbClr val="CC8B00"/>
                </a:solidFill>
                <a:latin typeface="Aptos" panose="020B0004020202020204" pitchFamily="34" charset="0"/>
              </a:rPr>
              <a:t>Ad B- Demographic Insights</a:t>
            </a:r>
          </a:p>
          <a:p>
            <a:endParaRPr lang="en-US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Age: Roughly 60% of its 47 link-clicks also came from 18–24 year-olds (≈35 clicks), with a healthier tail in 25–34 (≈12 clicks) indicating broader age appeal than Ad A.</a:t>
            </a:r>
          </a:p>
          <a:p>
            <a:endParaRPr lang="en-US">
              <a:solidFill>
                <a:schemeClr val="bg1"/>
              </a:solidFill>
              <a:latin typeface="Aptos" panose="020B0004020202020204" pitchFamily="34" charset="0"/>
            </a:endParaRPr>
          </a:p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Gender: Clicks leans towards female (≈32 vs 15 male), showing this variant resonates more with women; consider shifting budget toward female-heavy audiences and testing tweaks for male viewers.</a:t>
            </a:r>
            <a:endParaRPr lang="en-IN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3937093-D372-F830-C4DB-A491DDF72B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693" y="1813975"/>
            <a:ext cx="6159826" cy="5814373"/>
          </a:xfrm>
          <a:prstGeom prst="roundRect">
            <a:avLst>
              <a:gd name="adj" fmla="val 261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0893BCFF-017F-9D0B-9E51-BC0610BB98FE}"/>
              </a:ext>
            </a:extLst>
          </p:cNvPr>
          <p:cNvSpPr/>
          <p:nvPr/>
        </p:nvSpPr>
        <p:spPr>
          <a:xfrm rot="5400000">
            <a:off x="5793832" y="2991459"/>
            <a:ext cx="2569622" cy="197541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A0C05F66-118D-28FC-1828-47357BDF9D76}"/>
              </a:ext>
            </a:extLst>
          </p:cNvPr>
          <p:cNvSpPr/>
          <p:nvPr/>
        </p:nvSpPr>
        <p:spPr>
          <a:xfrm rot="5400000">
            <a:off x="5793832" y="6325412"/>
            <a:ext cx="2569622" cy="197541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20727482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981877" y="308842"/>
            <a:ext cx="7070244" cy="688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500" b="1">
                <a:solidFill>
                  <a:srgbClr val="FFFFFF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Saira Medium" pitchFamily="34" charset="-120"/>
              </a:rPr>
              <a:t>Challenges and Limitations</a:t>
            </a:r>
            <a:endParaRPr lang="en-US" sz="4500" b="1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19BBFE2-E050-8865-95CC-3C0E5B96E08D}"/>
              </a:ext>
            </a:extLst>
          </p:cNvPr>
          <p:cNvSpPr/>
          <p:nvPr/>
        </p:nvSpPr>
        <p:spPr>
          <a:xfrm>
            <a:off x="9956626" y="4289253"/>
            <a:ext cx="1816274" cy="60124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21" name="Text 1">
            <a:extLst>
              <a:ext uri="{FF2B5EF4-FFF2-40B4-BE49-F238E27FC236}">
                <a16:creationId xmlns:a16="http://schemas.microsoft.com/office/drawing/2014/main" id="{6418FB88-F843-EB45-43E3-CC1322635F60}"/>
              </a:ext>
            </a:extLst>
          </p:cNvPr>
          <p:cNvSpPr/>
          <p:nvPr/>
        </p:nvSpPr>
        <p:spPr>
          <a:xfrm>
            <a:off x="6579505" y="1410886"/>
            <a:ext cx="59476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>
                <a:solidFill>
                  <a:srgbClr val="CC8B00"/>
                </a:solidFill>
                <a:latin typeface="Aptos" panose="020B0004020202020204" pitchFamily="34" charset="0"/>
              </a:rPr>
              <a:t>Ad Rejection Due to Content Guidelines </a:t>
            </a:r>
          </a:p>
        </p:txBody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BF9A6A6A-642E-9021-4AF6-197B266F5696}"/>
              </a:ext>
            </a:extLst>
          </p:cNvPr>
          <p:cNvSpPr/>
          <p:nvPr/>
        </p:nvSpPr>
        <p:spPr>
          <a:xfrm>
            <a:off x="6579506" y="1901304"/>
            <a:ext cx="7847694" cy="609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Meta flagged ads mentioning “alcohol” or “non-alcoholic,” causing delays, </a:t>
            </a:r>
          </a:p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multiple revisions limiting how clearly, we could describe the product category.</a:t>
            </a:r>
          </a:p>
        </p:txBody>
      </p:sp>
      <p:sp>
        <p:nvSpPr>
          <p:cNvPr id="23" name="Shape 1">
            <a:extLst>
              <a:ext uri="{FF2B5EF4-FFF2-40B4-BE49-F238E27FC236}">
                <a16:creationId xmlns:a16="http://schemas.microsoft.com/office/drawing/2014/main" id="{B3D083D6-E6E7-3C84-4284-9CC0962FE050}"/>
              </a:ext>
            </a:extLst>
          </p:cNvPr>
          <p:cNvSpPr/>
          <p:nvPr/>
        </p:nvSpPr>
        <p:spPr>
          <a:xfrm rot="5400000">
            <a:off x="5497886" y="1864981"/>
            <a:ext cx="1163966" cy="195984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24" name="Text 1">
            <a:extLst>
              <a:ext uri="{FF2B5EF4-FFF2-40B4-BE49-F238E27FC236}">
                <a16:creationId xmlns:a16="http://schemas.microsoft.com/office/drawing/2014/main" id="{8E2A38F6-C003-CDB2-B02B-1E8DA479F304}"/>
              </a:ext>
            </a:extLst>
          </p:cNvPr>
          <p:cNvSpPr/>
          <p:nvPr/>
        </p:nvSpPr>
        <p:spPr>
          <a:xfrm>
            <a:off x="6579505" y="2958581"/>
            <a:ext cx="59476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>
                <a:solidFill>
                  <a:srgbClr val="CC8B00"/>
                </a:solidFill>
                <a:latin typeface="Aptos" panose="020B0004020202020204" pitchFamily="34" charset="0"/>
              </a:rPr>
              <a:t>Narrow and Specific Target Audience </a:t>
            </a:r>
          </a:p>
        </p:txBody>
      </p:sp>
      <p:sp>
        <p:nvSpPr>
          <p:cNvPr id="25" name="Text 2">
            <a:extLst>
              <a:ext uri="{FF2B5EF4-FFF2-40B4-BE49-F238E27FC236}">
                <a16:creationId xmlns:a16="http://schemas.microsoft.com/office/drawing/2014/main" id="{202721C3-CB85-9C91-E338-20BBAB88179F}"/>
              </a:ext>
            </a:extLst>
          </p:cNvPr>
          <p:cNvSpPr/>
          <p:nvPr/>
        </p:nvSpPr>
        <p:spPr>
          <a:xfrm>
            <a:off x="6579506" y="3448999"/>
            <a:ext cx="6951261" cy="643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Targeting only Purdue students limited reach, reduced data for analysis, </a:t>
            </a:r>
          </a:p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and made findings harder to generalize beyond campus.</a:t>
            </a:r>
          </a:p>
        </p:txBody>
      </p:sp>
      <p:sp>
        <p:nvSpPr>
          <p:cNvPr id="26" name="Shape 1">
            <a:extLst>
              <a:ext uri="{FF2B5EF4-FFF2-40B4-BE49-F238E27FC236}">
                <a16:creationId xmlns:a16="http://schemas.microsoft.com/office/drawing/2014/main" id="{B4A2B801-FFD1-9A0D-EC8D-31D1D0B9E22B}"/>
              </a:ext>
            </a:extLst>
          </p:cNvPr>
          <p:cNvSpPr/>
          <p:nvPr/>
        </p:nvSpPr>
        <p:spPr>
          <a:xfrm rot="5400000">
            <a:off x="5497886" y="3412676"/>
            <a:ext cx="1163966" cy="195984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27" name="Text 1">
            <a:extLst>
              <a:ext uri="{FF2B5EF4-FFF2-40B4-BE49-F238E27FC236}">
                <a16:creationId xmlns:a16="http://schemas.microsoft.com/office/drawing/2014/main" id="{ECB517EE-82A8-35E8-C9EA-04E8C8833E66}"/>
              </a:ext>
            </a:extLst>
          </p:cNvPr>
          <p:cNvSpPr/>
          <p:nvPr/>
        </p:nvSpPr>
        <p:spPr>
          <a:xfrm>
            <a:off x="6579504" y="4536172"/>
            <a:ext cx="59476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>
                <a:solidFill>
                  <a:srgbClr val="CC8B00"/>
                </a:solidFill>
                <a:latin typeface="Aptos" panose="020B0004020202020204" pitchFamily="34" charset="0"/>
              </a:rPr>
              <a:t>Form Drop-Offs and Tracking Limitations </a:t>
            </a:r>
          </a:p>
        </p:txBody>
      </p:sp>
      <p:sp>
        <p:nvSpPr>
          <p:cNvPr id="28" name="Text 2">
            <a:extLst>
              <a:ext uri="{FF2B5EF4-FFF2-40B4-BE49-F238E27FC236}">
                <a16:creationId xmlns:a16="http://schemas.microsoft.com/office/drawing/2014/main" id="{52110B71-0EF8-DF23-9D6B-29C65CCB20D9}"/>
              </a:ext>
            </a:extLst>
          </p:cNvPr>
          <p:cNvSpPr/>
          <p:nvPr/>
        </p:nvSpPr>
        <p:spPr>
          <a:xfrm>
            <a:off x="6579505" y="5026590"/>
            <a:ext cx="6951261" cy="643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Some forms were incomplete, and store visits couldn’t be fully tracked </a:t>
            </a:r>
          </a:p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without user confirmation.</a:t>
            </a:r>
          </a:p>
        </p:txBody>
      </p:sp>
      <p:sp>
        <p:nvSpPr>
          <p:cNvPr id="29" name="Shape 1">
            <a:extLst>
              <a:ext uri="{FF2B5EF4-FFF2-40B4-BE49-F238E27FC236}">
                <a16:creationId xmlns:a16="http://schemas.microsoft.com/office/drawing/2014/main" id="{6647954B-C9A8-E906-69DC-64BB00383EE5}"/>
              </a:ext>
            </a:extLst>
          </p:cNvPr>
          <p:cNvSpPr/>
          <p:nvPr/>
        </p:nvSpPr>
        <p:spPr>
          <a:xfrm rot="5400000">
            <a:off x="5497885" y="4990267"/>
            <a:ext cx="1163966" cy="195984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sp>
        <p:nvSpPr>
          <p:cNvPr id="30" name="Text 1">
            <a:extLst>
              <a:ext uri="{FF2B5EF4-FFF2-40B4-BE49-F238E27FC236}">
                <a16:creationId xmlns:a16="http://schemas.microsoft.com/office/drawing/2014/main" id="{E46F8708-E818-5532-15DE-65628B07671B}"/>
              </a:ext>
            </a:extLst>
          </p:cNvPr>
          <p:cNvSpPr/>
          <p:nvPr/>
        </p:nvSpPr>
        <p:spPr>
          <a:xfrm>
            <a:off x="6579504" y="6110551"/>
            <a:ext cx="59476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>
                <a:solidFill>
                  <a:srgbClr val="CC8B00"/>
                </a:solidFill>
                <a:latin typeface="Aptos" panose="020B0004020202020204" pitchFamily="34" charset="0"/>
              </a:rPr>
              <a:t>Brand Awareness Baseline Was Very Low </a:t>
            </a:r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A55DE879-A455-896D-1C31-8A209B575003}"/>
              </a:ext>
            </a:extLst>
          </p:cNvPr>
          <p:cNvSpPr/>
          <p:nvPr/>
        </p:nvSpPr>
        <p:spPr>
          <a:xfrm>
            <a:off x="6579505" y="6600969"/>
            <a:ext cx="6951261" cy="643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Low brand awareness led to confusion or skepticism; stronger pre-campaign </a:t>
            </a:r>
          </a:p>
          <a:p>
            <a:r>
              <a:rPr lang="en-US">
                <a:solidFill>
                  <a:schemeClr val="bg1"/>
                </a:solidFill>
                <a:latin typeface="Aptos" panose="020B0004020202020204" pitchFamily="34" charset="0"/>
              </a:rPr>
              <a:t>buzz was needed.</a:t>
            </a:r>
          </a:p>
        </p:txBody>
      </p:sp>
      <p:sp>
        <p:nvSpPr>
          <p:cNvPr id="32" name="Shape 1">
            <a:extLst>
              <a:ext uri="{FF2B5EF4-FFF2-40B4-BE49-F238E27FC236}">
                <a16:creationId xmlns:a16="http://schemas.microsoft.com/office/drawing/2014/main" id="{CF344F3F-8DBA-E982-359F-6D6DF3E6C811}"/>
              </a:ext>
            </a:extLst>
          </p:cNvPr>
          <p:cNvSpPr/>
          <p:nvPr/>
        </p:nvSpPr>
        <p:spPr>
          <a:xfrm rot="5400000">
            <a:off x="5497885" y="6564646"/>
            <a:ext cx="1163966" cy="195984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 sz="200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6E169FF-3803-A63F-E914-DE3FF9D32EB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447" t="25062" r="5431" b="360"/>
          <a:stretch/>
        </p:blipFill>
        <p:spPr>
          <a:xfrm>
            <a:off x="0" y="0"/>
            <a:ext cx="5781053" cy="819006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AF7F4B8-8FA7-9B98-D400-86CC4332FC57}"/>
              </a:ext>
            </a:extLst>
          </p:cNvPr>
          <p:cNvSpPr/>
          <p:nvPr/>
        </p:nvSpPr>
        <p:spPr>
          <a:xfrm>
            <a:off x="12778740" y="7692390"/>
            <a:ext cx="1737360" cy="50983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7995" y="405109"/>
            <a:ext cx="84485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500" b="1" dirty="0">
                <a:solidFill>
                  <a:srgbClr val="FFFFFF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Saira Medium" pitchFamily="34" charset="-120"/>
              </a:rPr>
              <a:t>Recommendations &amp; Next Steps</a:t>
            </a:r>
            <a:endParaRPr lang="en-US" sz="45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7995" y="1634170"/>
            <a:ext cx="4120753" cy="132000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9129" y="2047553"/>
            <a:ext cx="40584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E5E0DF"/>
                </a:solidFill>
                <a:latin typeface="Aptos" panose="020B0004020202020204" pitchFamily="34" charset="0"/>
                <a:ea typeface="Saira Medium" pitchFamily="34" charset="-122"/>
                <a:cs typeface="Saira Medium" pitchFamily="34" charset="-120"/>
              </a:rPr>
              <a:t>Emphasize Functional Benefits</a:t>
            </a:r>
            <a:endParaRPr lang="en-US" sz="2200" b="1" dirty="0">
              <a:latin typeface="Aptos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7995" y="2514397"/>
            <a:ext cx="4120753" cy="39038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  <a:ea typeface="Roboto" pitchFamily="34" charset="-122"/>
                <a:cs typeface="Roboto" pitchFamily="34" charset="-120"/>
              </a:rPr>
              <a:t>Highlight ingredients, focus, and wellness advantages. Connect products to academic success.</a:t>
            </a:r>
          </a:p>
          <a:p>
            <a:pPr algn="l">
              <a:lnSpc>
                <a:spcPts val="2850"/>
              </a:lnSpc>
            </a:pPr>
            <a:endParaRPr lang="en-US" sz="2000" dirty="0">
              <a:solidFill>
                <a:schemeClr val="bg1"/>
              </a:solidFill>
              <a:latin typeface="Aptos" panose="020B0004020202020204" pitchFamily="34" charset="0"/>
              <a:ea typeface="Roboto" pitchFamily="34" charset="-122"/>
              <a:cs typeface="Roboto" pitchFamily="34" charset="-120"/>
            </a:endParaRP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Use academic or study-related visuals to reinforce the connection between product use and improved student life outcomes.</a:t>
            </a:r>
          </a:p>
        </p:txBody>
      </p:sp>
      <p:sp>
        <p:nvSpPr>
          <p:cNvPr id="8" name="Text 5"/>
          <p:cNvSpPr/>
          <p:nvPr/>
        </p:nvSpPr>
        <p:spPr>
          <a:xfrm>
            <a:off x="10322697" y="2047553"/>
            <a:ext cx="32290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chemeClr val="bg1"/>
                </a:solidFill>
                <a:latin typeface="Aptos" panose="020B0004020202020204" pitchFamily="34" charset="0"/>
              </a:rPr>
              <a:t>Introduce Referral Incentives</a:t>
            </a:r>
            <a:endParaRPr lang="en-US" sz="220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876808" y="2537970"/>
            <a:ext cx="4120872" cy="2990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latin typeface="Aptos" panose="020B0004020202020204" pitchFamily="34" charset="0"/>
              </a:rPr>
              <a:t>Leverage peer influence by allowing users to invite friends for perks (e.g., “Bring a friend, get a free sampler pack”).</a:t>
            </a: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342900" indent="-34290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latin typeface="Aptos" panose="020B0004020202020204" pitchFamily="34" charset="0"/>
              </a:rPr>
              <a:t>Coupons for attendees to bring a friend for an additional discount on the next visit.</a:t>
            </a:r>
          </a:p>
        </p:txBody>
      </p:sp>
      <p:sp>
        <p:nvSpPr>
          <p:cNvPr id="11" name="Text 8"/>
          <p:cNvSpPr/>
          <p:nvPr/>
        </p:nvSpPr>
        <p:spPr>
          <a:xfrm>
            <a:off x="5841186" y="2047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>
                <a:solidFill>
                  <a:schemeClr val="bg1"/>
                </a:solidFill>
                <a:latin typeface="Aptos" panose="020B0004020202020204" pitchFamily="34" charset="0"/>
              </a:rPr>
              <a:t>Test Multiple Platforms</a:t>
            </a:r>
            <a:endParaRPr lang="en-US" sz="220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254704" y="2537970"/>
            <a:ext cx="4120872" cy="24827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latin typeface="Aptos" panose="020B0004020202020204" pitchFamily="34" charset="0"/>
              </a:rPr>
              <a:t>Expand future testing to TikTok and Snapchat, which are widely used by college students.</a:t>
            </a:r>
          </a:p>
          <a:p>
            <a:endParaRPr lang="en-US" sz="200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  <a:latin typeface="Aptos" panose="020B0004020202020204" pitchFamily="34" charset="0"/>
              </a:rPr>
              <a:t>Run retargeted ads to re-engage users post-click and encourage them to complete the desired action.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CB883AD-E9DB-04C1-0007-9A3EF87DA5C9}"/>
              </a:ext>
            </a:extLst>
          </p:cNvPr>
          <p:cNvSpPr/>
          <p:nvPr/>
        </p:nvSpPr>
        <p:spPr>
          <a:xfrm>
            <a:off x="12814126" y="7628350"/>
            <a:ext cx="1816274" cy="60124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A8158F-1AF9-B029-E209-D0CF708CF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3177" y="6009013"/>
            <a:ext cx="1619337" cy="161933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5D6648D-4A5C-D8D5-B4ED-4B58623C9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0602" y="6004883"/>
            <a:ext cx="1576405" cy="157640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6395728-8D78-CB21-BA43-756D6E1298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99579" y="5935902"/>
            <a:ext cx="1614547" cy="1614547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237AAECF-A1A4-B086-88BB-8130F6184865}"/>
              </a:ext>
            </a:extLst>
          </p:cNvPr>
          <p:cNvSpPr/>
          <p:nvPr/>
        </p:nvSpPr>
        <p:spPr>
          <a:xfrm>
            <a:off x="5254823" y="1634170"/>
            <a:ext cx="4120753" cy="132000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">
            <a:extLst>
              <a:ext uri="{FF2B5EF4-FFF2-40B4-BE49-F238E27FC236}">
                <a16:creationId xmlns:a16="http://schemas.microsoft.com/office/drawing/2014/main" id="{6DEF91CA-AC3D-BA08-4E97-63B8155DF64A}"/>
              </a:ext>
            </a:extLst>
          </p:cNvPr>
          <p:cNvSpPr/>
          <p:nvPr/>
        </p:nvSpPr>
        <p:spPr>
          <a:xfrm>
            <a:off x="9876927" y="1634170"/>
            <a:ext cx="4120753" cy="132000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105E59-C278-4976-93D9-59C6B6021C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673" y="2118290"/>
            <a:ext cx="3993019" cy="3993019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3B81463-B8FB-8EDC-2751-FCB1640D003B}"/>
              </a:ext>
            </a:extLst>
          </p:cNvPr>
          <p:cNvCxnSpPr/>
          <p:nvPr/>
        </p:nvCxnSpPr>
        <p:spPr>
          <a:xfrm>
            <a:off x="7315200" y="776613"/>
            <a:ext cx="0" cy="667637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F3256685-5EAD-2E0B-A948-E9189BDC1072}"/>
              </a:ext>
            </a:extLst>
          </p:cNvPr>
          <p:cNvGrpSpPr/>
          <p:nvPr/>
        </p:nvGrpSpPr>
        <p:grpSpPr>
          <a:xfrm>
            <a:off x="8798173" y="1606583"/>
            <a:ext cx="4371554" cy="5016432"/>
            <a:chOff x="8798173" y="1639250"/>
            <a:chExt cx="4371554" cy="501643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8CEF1F0-3FDD-0936-7992-F4F8EAF382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6536" r="45088"/>
            <a:stretch/>
          </p:blipFill>
          <p:spPr>
            <a:xfrm>
              <a:off x="8798173" y="1639250"/>
              <a:ext cx="4371554" cy="247555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E4C5EAA-9630-A6B6-6FFA-10E6C7FA4F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54529" r="7845"/>
            <a:stretch/>
          </p:blipFill>
          <p:spPr>
            <a:xfrm>
              <a:off x="9239023" y="4114799"/>
              <a:ext cx="3489853" cy="254088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70304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B5927F6-D082-C7BD-EBCF-24ACB3D764B0}"/>
              </a:ext>
            </a:extLst>
          </p:cNvPr>
          <p:cNvCxnSpPr>
            <a:cxnSpLocks/>
          </p:cNvCxnSpPr>
          <p:nvPr/>
        </p:nvCxnSpPr>
        <p:spPr>
          <a:xfrm flipH="1">
            <a:off x="5754029" y="713678"/>
            <a:ext cx="1620000" cy="6534615"/>
          </a:xfrm>
          <a:prstGeom prst="line">
            <a:avLst/>
          </a:prstGeom>
          <a:ln w="28575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C7C2014-F56C-126C-722A-295565D832F2}"/>
              </a:ext>
            </a:extLst>
          </p:cNvPr>
          <p:cNvSpPr txBox="1"/>
          <p:nvPr/>
        </p:nvSpPr>
        <p:spPr>
          <a:xfrm>
            <a:off x="312233" y="1523515"/>
            <a:ext cx="7315200" cy="4424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720"/>
              </a:spcAft>
            </a:pPr>
            <a:r>
              <a:rPr lang="en-US" sz="660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Meet The Brand</a:t>
            </a:r>
          </a:p>
          <a:p>
            <a:pPr>
              <a:spcAft>
                <a:spcPts val="720"/>
              </a:spcAft>
            </a:pPr>
            <a:r>
              <a:rPr lang="en-US" sz="660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AND </a:t>
            </a:r>
          </a:p>
          <a:p>
            <a:pPr>
              <a:spcAft>
                <a:spcPts val="720"/>
              </a:spcAft>
            </a:pPr>
            <a:r>
              <a:rPr lang="en-US" sz="660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What They</a:t>
            </a:r>
          </a:p>
          <a:p>
            <a:pPr>
              <a:spcAft>
                <a:spcPts val="720"/>
              </a:spcAft>
            </a:pPr>
            <a:r>
              <a:rPr lang="en-US" sz="660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Do?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94C443-076A-C3B7-30D3-47D952312716}"/>
              </a:ext>
            </a:extLst>
          </p:cNvPr>
          <p:cNvSpPr txBox="1"/>
          <p:nvPr/>
        </p:nvSpPr>
        <p:spPr>
          <a:xfrm>
            <a:off x="7437866" y="2169980"/>
            <a:ext cx="64231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>
                <a:solidFill>
                  <a:schemeClr val="bg1"/>
                </a:solidFill>
                <a:latin typeface="Aptos" panose="020B0004020202020204" pitchFamily="34" charset="0"/>
              </a:rPr>
              <a:t>Midwest’s first non-alcoholic bottle shop, based in downtown Lafayette.</a:t>
            </a:r>
            <a:br>
              <a:rPr lang="en-US" sz="3600">
                <a:solidFill>
                  <a:schemeClr val="bg1"/>
                </a:solidFill>
                <a:latin typeface="Aptos" panose="020B0004020202020204" pitchFamily="34" charset="0"/>
              </a:rPr>
            </a:br>
            <a:r>
              <a:rPr lang="en-US" sz="3600">
                <a:solidFill>
                  <a:schemeClr val="bg1"/>
                </a:solidFill>
                <a:latin typeface="Aptos" panose="020B0004020202020204" pitchFamily="34" charset="0"/>
              </a:rPr>
              <a:t>They offer </a:t>
            </a:r>
            <a:r>
              <a:rPr lang="en-US" sz="3600" b="1">
                <a:solidFill>
                  <a:schemeClr val="bg1"/>
                </a:solidFill>
                <a:latin typeface="Aptos" panose="020B0004020202020204" pitchFamily="34" charset="0"/>
              </a:rPr>
              <a:t>150+ zero-proof beverages</a:t>
            </a:r>
            <a:r>
              <a:rPr lang="en-US" sz="3600">
                <a:solidFill>
                  <a:schemeClr val="bg1"/>
                </a:solidFill>
                <a:latin typeface="Aptos" panose="020B0004020202020204" pitchFamily="34" charset="0"/>
              </a:rPr>
              <a:t>—from craft beers to CBD-infused drinks—</a:t>
            </a:r>
            <a:br>
              <a:rPr lang="en-US" sz="3600">
                <a:solidFill>
                  <a:schemeClr val="bg1"/>
                </a:solidFill>
                <a:latin typeface="Aptos" panose="020B0004020202020204" pitchFamily="34" charset="0"/>
              </a:rPr>
            </a:br>
            <a:r>
              <a:rPr lang="en-US" sz="3600">
                <a:solidFill>
                  <a:schemeClr val="bg1"/>
                </a:solidFill>
                <a:latin typeface="Aptos" panose="020B0004020202020204" pitchFamily="34" charset="0"/>
              </a:rPr>
              <a:t>designed for </a:t>
            </a:r>
            <a:r>
              <a:rPr lang="en-US" sz="3600" b="1">
                <a:solidFill>
                  <a:schemeClr val="bg1"/>
                </a:solidFill>
                <a:latin typeface="Aptos" panose="020B0004020202020204" pitchFamily="34" charset="0"/>
              </a:rPr>
              <a:t>sober-curious students and health-conscious consumers.</a:t>
            </a:r>
            <a:endParaRPr lang="en-US" sz="400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1866E98-9231-B51A-E08D-0270B4975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7917" y="0"/>
            <a:ext cx="3702997" cy="194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167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C0E594-973A-800F-5A84-13ECCF132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83EAD13-7B10-4D94-02E9-AD40065B9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5928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C3F0952-6A19-9E7B-060A-3E728B1A039B}"/>
              </a:ext>
            </a:extLst>
          </p:cNvPr>
          <p:cNvSpPr txBox="1"/>
          <p:nvPr/>
        </p:nvSpPr>
        <p:spPr>
          <a:xfrm>
            <a:off x="301083" y="2870768"/>
            <a:ext cx="1420665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Cracking the Campus Code: </a:t>
            </a:r>
            <a:r>
              <a:rPr lang="en-US" sz="40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What's Holding </a:t>
            </a:r>
            <a:r>
              <a:rPr lang="en-US" sz="4000" err="1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GenNA</a:t>
            </a:r>
            <a:r>
              <a:rPr lang="en-US" sz="40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Back?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34473B7-226E-FCB6-FD8F-A44C6CCE43CA}"/>
              </a:ext>
            </a:extLst>
          </p:cNvPr>
          <p:cNvGrpSpPr/>
          <p:nvPr/>
        </p:nvGrpSpPr>
        <p:grpSpPr>
          <a:xfrm>
            <a:off x="604844" y="3856598"/>
            <a:ext cx="13420711" cy="3841811"/>
            <a:chOff x="663282" y="4114800"/>
            <a:chExt cx="13420711" cy="38418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F7C6729-637F-4D82-940E-72ABEFCB59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63282" y="4181706"/>
              <a:ext cx="707886" cy="707886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4CCE82E-BE8E-E667-8735-3459809A6E0A}"/>
                </a:ext>
              </a:extLst>
            </p:cNvPr>
            <p:cNvGrpSpPr/>
            <p:nvPr/>
          </p:nvGrpSpPr>
          <p:grpSpPr>
            <a:xfrm>
              <a:off x="1739593" y="4114800"/>
              <a:ext cx="12344400" cy="3841811"/>
              <a:chOff x="1739593" y="4114800"/>
              <a:chExt cx="12344400" cy="3841811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174FF67-3894-0D54-E1A9-EBFAACC84FA3}"/>
                  </a:ext>
                </a:extLst>
              </p:cNvPr>
              <p:cNvSpPr txBox="1"/>
              <p:nvPr/>
            </p:nvSpPr>
            <p:spPr>
              <a:xfrm>
                <a:off x="1739593" y="4114800"/>
                <a:ext cx="1234440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>
                    <a:solidFill>
                      <a:schemeClr val="bg1"/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</a:rPr>
                  <a:t>Midwest Pioneer</a:t>
                </a:r>
              </a:p>
              <a:p>
                <a:r>
                  <a:rPr lang="en-US">
                    <a:solidFill>
                      <a:schemeClr val="bg1"/>
                    </a:solidFill>
                    <a:latin typeface="Aptos" panose="020B0004020202020204" pitchFamily="34" charset="0"/>
                  </a:rPr>
                  <a:t>While being first gives a market edge, </a:t>
                </a:r>
                <a:r>
                  <a:rPr lang="en-US" b="1">
                    <a:solidFill>
                      <a:schemeClr val="bg1"/>
                    </a:solidFill>
                    <a:latin typeface="Aptos" panose="020B0004020202020204" pitchFamily="34" charset="0"/>
                  </a:rPr>
                  <a:t>lack of category awareness</a:t>
                </a:r>
                <a:r>
                  <a:rPr lang="en-US">
                    <a:solidFill>
                      <a:schemeClr val="bg1"/>
                    </a:solidFill>
                    <a:latin typeface="Aptos" panose="020B0004020202020204" pitchFamily="34" charset="0"/>
                  </a:rPr>
                  <a:t> in the region creates a need for </a:t>
                </a:r>
                <a:r>
                  <a:rPr lang="en-US" b="1">
                    <a:solidFill>
                      <a:schemeClr val="bg1"/>
                    </a:solidFill>
                    <a:latin typeface="Aptos" panose="020B0004020202020204" pitchFamily="34" charset="0"/>
                  </a:rPr>
                  <a:t>continuous education</a:t>
                </a:r>
                <a:r>
                  <a:rPr lang="en-US">
                    <a:solidFill>
                      <a:schemeClr val="bg1"/>
                    </a:solidFill>
                    <a:latin typeface="Aptos" panose="020B0004020202020204" pitchFamily="34" charset="0"/>
                  </a:rPr>
                  <a:t> and </a:t>
                </a:r>
                <a:r>
                  <a:rPr lang="en-US" b="1">
                    <a:solidFill>
                      <a:schemeClr val="bg1"/>
                    </a:solidFill>
                    <a:latin typeface="Aptos" panose="020B0004020202020204" pitchFamily="34" charset="0"/>
                  </a:rPr>
                  <a:t>brand legitimacy</a:t>
                </a:r>
                <a:r>
                  <a:rPr lang="en-US">
                    <a:solidFill>
                      <a:schemeClr val="bg1"/>
                    </a:solidFill>
                    <a:latin typeface="Aptos" panose="020B0004020202020204" pitchFamily="34" charset="0"/>
                  </a:rPr>
                  <a:t>. Many consumers still associate "drinks" with alcohol by default.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DC8432A-46DB-CAD7-46ED-FCD1CB027392}"/>
                  </a:ext>
                </a:extLst>
              </p:cNvPr>
              <p:cNvSpPr txBox="1"/>
              <p:nvPr/>
            </p:nvSpPr>
            <p:spPr>
              <a:xfrm>
                <a:off x="1739593" y="5424460"/>
                <a:ext cx="1234440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>
                    <a:solidFill>
                      <a:schemeClr val="bg1"/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</a:rPr>
                  <a:t>Proximity Drop-Off</a:t>
                </a:r>
              </a:p>
              <a:p>
                <a:r>
                  <a:rPr lang="en-US" err="1">
                    <a:solidFill>
                      <a:schemeClr val="bg1"/>
                    </a:solidFill>
                    <a:latin typeface="Aptos" panose="020B0004020202020204" pitchFamily="34" charset="0"/>
                  </a:rPr>
                  <a:t>GenNA’s</a:t>
                </a:r>
                <a:r>
                  <a:rPr lang="en-US">
                    <a:solidFill>
                      <a:schemeClr val="bg1"/>
                    </a:solidFill>
                    <a:latin typeface="Aptos" panose="020B0004020202020204" pitchFamily="34" charset="0"/>
                  </a:rPr>
                  <a:t> food trucks on campus get great student response, but the downtown Lafayette store sees less footfall. It’s likely due to </a:t>
                </a:r>
                <a:r>
                  <a:rPr lang="en-US" b="1">
                    <a:solidFill>
                      <a:schemeClr val="bg1"/>
                    </a:solidFill>
                    <a:latin typeface="Aptos" panose="020B0004020202020204" pitchFamily="34" charset="0"/>
                  </a:rPr>
                  <a:t>distance from campus</a:t>
                </a:r>
                <a:r>
                  <a:rPr lang="en-US">
                    <a:solidFill>
                      <a:schemeClr val="bg1"/>
                    </a:solidFill>
                    <a:latin typeface="Aptos" panose="020B0004020202020204" pitchFamily="34" charset="0"/>
                  </a:rPr>
                  <a:t>, making in-store visits inconvenient despite high interest during pop-up events.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16DFC87-CDCB-0E26-E74E-C53CBF560DC6}"/>
                  </a:ext>
                </a:extLst>
              </p:cNvPr>
              <p:cNvSpPr txBox="1"/>
              <p:nvPr/>
            </p:nvSpPr>
            <p:spPr>
              <a:xfrm>
                <a:off x="1739593" y="6725505"/>
                <a:ext cx="12344400" cy="12311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>
                    <a:solidFill>
                      <a:schemeClr val="bg1"/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</a:rPr>
                  <a:t>Unclear Market Size</a:t>
                </a:r>
              </a:p>
              <a:p>
                <a:r>
                  <a:rPr lang="en-US">
                    <a:solidFill>
                      <a:schemeClr val="bg1"/>
                    </a:solidFill>
                    <a:latin typeface="Aptos" panose="020B0004020202020204" pitchFamily="34" charset="0"/>
                  </a:rPr>
                  <a:t>With GenNA being a niche concept, </a:t>
                </a:r>
                <a:r>
                  <a:rPr lang="en-US" b="1">
                    <a:solidFill>
                      <a:schemeClr val="bg1"/>
                    </a:solidFill>
                    <a:latin typeface="Aptos" panose="020B0004020202020204" pitchFamily="34" charset="0"/>
                  </a:rPr>
                  <a:t>a structured market survey is needed</a:t>
                </a:r>
                <a:r>
                  <a:rPr lang="en-US">
                    <a:solidFill>
                      <a:schemeClr val="bg1"/>
                    </a:solidFill>
                    <a:latin typeface="Aptos" panose="020B0004020202020204" pitchFamily="34" charset="0"/>
                  </a:rPr>
                  <a:t> to understand how many residents in </a:t>
                </a:r>
                <a:r>
                  <a:rPr lang="en-US" b="1">
                    <a:solidFill>
                      <a:schemeClr val="bg1"/>
                    </a:solidFill>
                    <a:latin typeface="Aptos" panose="020B0004020202020204" pitchFamily="34" charset="0"/>
                  </a:rPr>
                  <a:t>West Lafayette and Lafayette</a:t>
                </a:r>
                <a:r>
                  <a:rPr lang="en-US">
                    <a:solidFill>
                      <a:schemeClr val="bg1"/>
                    </a:solidFill>
                    <a:latin typeface="Aptos" panose="020B0004020202020204" pitchFamily="34" charset="0"/>
                  </a:rPr>
                  <a:t> are genuinely interested in </a:t>
                </a:r>
                <a:r>
                  <a:rPr lang="en-US" b="1">
                    <a:solidFill>
                      <a:schemeClr val="bg1"/>
                    </a:solidFill>
                    <a:latin typeface="Aptos" panose="020B0004020202020204" pitchFamily="34" charset="0"/>
                  </a:rPr>
                  <a:t>CBD-infused, alcohol-free, and wellness-oriented drinks</a:t>
                </a:r>
                <a:r>
                  <a:rPr lang="en-US">
                    <a:solidFill>
                      <a:schemeClr val="bg1"/>
                    </a:solidFill>
                    <a:latin typeface="Aptos" panose="020B0004020202020204" pitchFamily="34" charset="0"/>
                  </a:rPr>
                  <a:t>—a prerequisite for growth planning.</a:t>
                </a:r>
              </a:p>
            </p:txBody>
          </p:sp>
        </p:grp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166CFC26-E687-2225-5BBB-938D3E8A3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530" y="6683380"/>
            <a:ext cx="709200" cy="7092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0E53080-AC18-4349-9B97-DCEBE2D92F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345" y="5255936"/>
            <a:ext cx="709200" cy="70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892808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1592" y="211806"/>
            <a:ext cx="90512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aira Medium" pitchFamily="34" charset="-120"/>
              </a:rPr>
              <a:t>Turning Clicks into Customers: </a:t>
            </a:r>
            <a:r>
              <a:rPr lang="en-US" sz="320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aira Medium" pitchFamily="34" charset="-120"/>
              </a:rPr>
              <a:t>How our Campaign Drives Real Impact</a:t>
            </a:r>
            <a:endParaRPr lang="en-US" sz="320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6F4C2C4-0639-9D54-9059-39E78DD57B29}"/>
              </a:ext>
            </a:extLst>
          </p:cNvPr>
          <p:cNvGrpSpPr/>
          <p:nvPr/>
        </p:nvGrpSpPr>
        <p:grpSpPr>
          <a:xfrm>
            <a:off x="318541" y="1103107"/>
            <a:ext cx="14233800" cy="7001117"/>
            <a:chOff x="318541" y="1103107"/>
            <a:chExt cx="14233800" cy="7001117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C30E0003-6171-9328-696F-70BE6918B3BA}"/>
                </a:ext>
              </a:extLst>
            </p:cNvPr>
            <p:cNvGrpSpPr/>
            <p:nvPr/>
          </p:nvGrpSpPr>
          <p:grpSpPr>
            <a:xfrm>
              <a:off x="318541" y="1103107"/>
              <a:ext cx="14010777" cy="6557781"/>
              <a:chOff x="317261" y="1103107"/>
              <a:chExt cx="14510869" cy="6388379"/>
            </a:xfrm>
          </p:grpSpPr>
          <p:grpSp>
            <p:nvGrpSpPr>
              <p:cNvPr id="41" name="Google Shape;325;p21">
                <a:extLst>
                  <a:ext uri="{FF2B5EF4-FFF2-40B4-BE49-F238E27FC236}">
                    <a16:creationId xmlns:a16="http://schemas.microsoft.com/office/drawing/2014/main" id="{77F79C0F-7A2D-5441-3609-5BE7F93B6ECC}"/>
                  </a:ext>
                </a:extLst>
              </p:cNvPr>
              <p:cNvGrpSpPr/>
              <p:nvPr/>
            </p:nvGrpSpPr>
            <p:grpSpPr>
              <a:xfrm>
                <a:off x="317261" y="1103107"/>
                <a:ext cx="3312824" cy="6302772"/>
                <a:chOff x="1581379" y="1138100"/>
                <a:chExt cx="1771816" cy="3232402"/>
              </a:xfrm>
            </p:grpSpPr>
            <p:sp>
              <p:nvSpPr>
                <p:cNvPr id="60" name="Google Shape;326;p21">
                  <a:extLst>
                    <a:ext uri="{FF2B5EF4-FFF2-40B4-BE49-F238E27FC236}">
                      <a16:creationId xmlns:a16="http://schemas.microsoft.com/office/drawing/2014/main" id="{3CCCE3F2-89E4-28B5-6ED3-94456CD56ECB}"/>
                    </a:ext>
                  </a:extLst>
                </p:cNvPr>
                <p:cNvSpPr/>
                <p:nvPr/>
              </p:nvSpPr>
              <p:spPr>
                <a:xfrm>
                  <a:off x="1651053" y="1183149"/>
                  <a:ext cx="1359623" cy="31873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4" h="64032" extrusionOk="0">
                      <a:moveTo>
                        <a:pt x="5489" y="0"/>
                      </a:moveTo>
                      <a:cubicBezTo>
                        <a:pt x="2453" y="0"/>
                        <a:pt x="0" y="2453"/>
                        <a:pt x="0" y="5489"/>
                      </a:cubicBezTo>
                      <a:lnTo>
                        <a:pt x="0" y="58543"/>
                      </a:lnTo>
                      <a:cubicBezTo>
                        <a:pt x="0" y="61579"/>
                        <a:pt x="2453" y="64032"/>
                        <a:pt x="5489" y="64032"/>
                      </a:cubicBezTo>
                      <a:lnTo>
                        <a:pt x="21824" y="64032"/>
                      </a:lnTo>
                      <a:cubicBezTo>
                        <a:pt x="24848" y="64032"/>
                        <a:pt x="27301" y="61579"/>
                        <a:pt x="27301" y="58543"/>
                      </a:cubicBezTo>
                      <a:lnTo>
                        <a:pt x="27301" y="5489"/>
                      </a:lnTo>
                      <a:cubicBezTo>
                        <a:pt x="27313" y="2453"/>
                        <a:pt x="24848" y="0"/>
                        <a:pt x="2182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1" name="Google Shape;327;p21">
                  <a:extLst>
                    <a:ext uri="{FF2B5EF4-FFF2-40B4-BE49-F238E27FC236}">
                      <a16:creationId xmlns:a16="http://schemas.microsoft.com/office/drawing/2014/main" id="{B34CFDE3-E95D-E5E6-F949-2687AE89D54C}"/>
                    </a:ext>
                  </a:extLst>
                </p:cNvPr>
                <p:cNvSpPr/>
                <p:nvPr/>
              </p:nvSpPr>
              <p:spPr>
                <a:xfrm>
                  <a:off x="1601226" y="1138100"/>
                  <a:ext cx="1751969" cy="1385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96" h="27826" extrusionOk="0">
                      <a:moveTo>
                        <a:pt x="1" y="5477"/>
                      </a:moveTo>
                      <a:lnTo>
                        <a:pt x="1" y="21205"/>
                      </a:lnTo>
                      <a:cubicBezTo>
                        <a:pt x="1" y="21610"/>
                        <a:pt x="334" y="21932"/>
                        <a:pt x="739" y="21932"/>
                      </a:cubicBezTo>
                      <a:lnTo>
                        <a:pt x="11336" y="21932"/>
                      </a:lnTo>
                      <a:cubicBezTo>
                        <a:pt x="12645" y="21932"/>
                        <a:pt x="12526" y="23122"/>
                        <a:pt x="12467" y="23480"/>
                      </a:cubicBezTo>
                      <a:cubicBezTo>
                        <a:pt x="12455" y="23515"/>
                        <a:pt x="12455" y="23539"/>
                        <a:pt x="12443" y="23575"/>
                      </a:cubicBezTo>
                      <a:cubicBezTo>
                        <a:pt x="12443" y="23575"/>
                        <a:pt x="12443" y="23587"/>
                        <a:pt x="12443" y="23587"/>
                      </a:cubicBezTo>
                      <a:lnTo>
                        <a:pt x="12443" y="23587"/>
                      </a:lnTo>
                      <a:cubicBezTo>
                        <a:pt x="12300" y="24313"/>
                        <a:pt x="12241" y="24813"/>
                        <a:pt x="12217" y="25099"/>
                      </a:cubicBezTo>
                      <a:cubicBezTo>
                        <a:pt x="12217" y="25123"/>
                        <a:pt x="12205" y="25158"/>
                        <a:pt x="12205" y="25182"/>
                      </a:cubicBezTo>
                      <a:cubicBezTo>
                        <a:pt x="12205" y="25301"/>
                        <a:pt x="12193" y="25373"/>
                        <a:pt x="12193" y="25373"/>
                      </a:cubicBezTo>
                      <a:cubicBezTo>
                        <a:pt x="12193" y="26730"/>
                        <a:pt x="13300" y="27825"/>
                        <a:pt x="14658" y="27825"/>
                      </a:cubicBezTo>
                      <a:cubicBezTo>
                        <a:pt x="16003" y="27825"/>
                        <a:pt x="17110" y="26730"/>
                        <a:pt x="17110" y="25373"/>
                      </a:cubicBezTo>
                      <a:cubicBezTo>
                        <a:pt x="17110" y="25373"/>
                        <a:pt x="17110" y="25301"/>
                        <a:pt x="17098" y="25182"/>
                      </a:cubicBezTo>
                      <a:cubicBezTo>
                        <a:pt x="17098" y="25158"/>
                        <a:pt x="17098" y="25123"/>
                        <a:pt x="17086" y="25099"/>
                      </a:cubicBezTo>
                      <a:cubicBezTo>
                        <a:pt x="17063" y="24813"/>
                        <a:pt x="17003" y="24313"/>
                        <a:pt x="16860" y="23587"/>
                      </a:cubicBezTo>
                      <a:lnTo>
                        <a:pt x="16860" y="23587"/>
                      </a:lnTo>
                      <a:cubicBezTo>
                        <a:pt x="16860" y="23587"/>
                        <a:pt x="16860" y="23575"/>
                        <a:pt x="16860" y="23575"/>
                      </a:cubicBezTo>
                      <a:cubicBezTo>
                        <a:pt x="16860" y="23539"/>
                        <a:pt x="16848" y="23515"/>
                        <a:pt x="16848" y="23480"/>
                      </a:cubicBezTo>
                      <a:cubicBezTo>
                        <a:pt x="16777" y="23122"/>
                        <a:pt x="16670" y="21932"/>
                        <a:pt x="17968" y="21932"/>
                      </a:cubicBezTo>
                      <a:lnTo>
                        <a:pt x="28576" y="21932"/>
                      </a:lnTo>
                      <a:cubicBezTo>
                        <a:pt x="28969" y="21932"/>
                        <a:pt x="29302" y="21610"/>
                        <a:pt x="29302" y="21205"/>
                      </a:cubicBezTo>
                      <a:lnTo>
                        <a:pt x="29302" y="15681"/>
                      </a:lnTo>
                      <a:cubicBezTo>
                        <a:pt x="29302" y="14359"/>
                        <a:pt x="30493" y="14490"/>
                        <a:pt x="30838" y="14550"/>
                      </a:cubicBezTo>
                      <a:cubicBezTo>
                        <a:pt x="30874" y="14550"/>
                        <a:pt x="30898" y="14562"/>
                        <a:pt x="30922" y="14562"/>
                      </a:cubicBezTo>
                      <a:cubicBezTo>
                        <a:pt x="30933" y="14562"/>
                        <a:pt x="30933" y="14574"/>
                        <a:pt x="30933" y="14574"/>
                      </a:cubicBezTo>
                      <a:lnTo>
                        <a:pt x="30933" y="14562"/>
                      </a:lnTo>
                      <a:cubicBezTo>
                        <a:pt x="31672" y="14717"/>
                        <a:pt x="32184" y="14776"/>
                        <a:pt x="32469" y="14800"/>
                      </a:cubicBezTo>
                      <a:cubicBezTo>
                        <a:pt x="32493" y="14800"/>
                        <a:pt x="32517" y="14800"/>
                        <a:pt x="32553" y="14800"/>
                      </a:cubicBezTo>
                      <a:cubicBezTo>
                        <a:pt x="32672" y="14812"/>
                        <a:pt x="32743" y="14812"/>
                        <a:pt x="32743" y="14812"/>
                      </a:cubicBezTo>
                      <a:cubicBezTo>
                        <a:pt x="34089" y="14812"/>
                        <a:pt x="35196" y="13716"/>
                        <a:pt x="35196" y="12359"/>
                      </a:cubicBezTo>
                      <a:cubicBezTo>
                        <a:pt x="35196" y="11002"/>
                        <a:pt x="34089" y="9906"/>
                        <a:pt x="32743" y="9906"/>
                      </a:cubicBezTo>
                      <a:cubicBezTo>
                        <a:pt x="32743" y="9906"/>
                        <a:pt x="32672" y="9906"/>
                        <a:pt x="32553" y="9918"/>
                      </a:cubicBezTo>
                      <a:cubicBezTo>
                        <a:pt x="32517" y="9918"/>
                        <a:pt x="32493" y="9918"/>
                        <a:pt x="32469" y="9918"/>
                      </a:cubicBezTo>
                      <a:cubicBezTo>
                        <a:pt x="32184" y="9942"/>
                        <a:pt x="31672" y="10002"/>
                        <a:pt x="30945" y="10145"/>
                      </a:cubicBezTo>
                      <a:lnTo>
                        <a:pt x="30957" y="10145"/>
                      </a:lnTo>
                      <a:cubicBezTo>
                        <a:pt x="30957" y="10145"/>
                        <a:pt x="30945" y="10145"/>
                        <a:pt x="30945" y="10145"/>
                      </a:cubicBezTo>
                      <a:cubicBezTo>
                        <a:pt x="30910" y="10156"/>
                        <a:pt x="30886" y="10156"/>
                        <a:pt x="30850" y="10168"/>
                      </a:cubicBezTo>
                      <a:cubicBezTo>
                        <a:pt x="30493" y="10228"/>
                        <a:pt x="29302" y="10347"/>
                        <a:pt x="29302" y="9037"/>
                      </a:cubicBezTo>
                      <a:lnTo>
                        <a:pt x="29302" y="5477"/>
                      </a:lnTo>
                      <a:cubicBezTo>
                        <a:pt x="29302" y="2453"/>
                        <a:pt x="26850" y="0"/>
                        <a:pt x="23825" y="0"/>
                      </a:cubicBezTo>
                      <a:lnTo>
                        <a:pt x="5490" y="0"/>
                      </a:lnTo>
                      <a:cubicBezTo>
                        <a:pt x="2454" y="0"/>
                        <a:pt x="1" y="2453"/>
                        <a:pt x="1" y="5477"/>
                      </a:cubicBezTo>
                      <a:close/>
                    </a:path>
                  </a:pathLst>
                </a:custGeom>
                <a:solidFill>
                  <a:srgbClr val="A259FF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2" name="Google Shape;328;p21">
                  <a:extLst>
                    <a:ext uri="{FF2B5EF4-FFF2-40B4-BE49-F238E27FC236}">
                      <a16:creationId xmlns:a16="http://schemas.microsoft.com/office/drawing/2014/main" id="{05B59D8D-B742-5297-6105-DBF499D012F5}"/>
                    </a:ext>
                  </a:extLst>
                </p:cNvPr>
                <p:cNvSpPr txBox="1"/>
                <p:nvPr/>
              </p:nvSpPr>
              <p:spPr>
                <a:xfrm>
                  <a:off x="1687588" y="2476023"/>
                  <a:ext cx="1295400" cy="1385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t" anchorCtr="0">
                  <a:noAutofit/>
                </a:bodyPr>
                <a:lstStyle/>
                <a:p>
                  <a:pPr algn="ctr"/>
                  <a:r>
                    <a:rPr lang="en-US" sz="2000" dirty="0">
                      <a:latin typeface="Aptos" panose="020B0004020202020204" pitchFamily="34" charset="0"/>
                    </a:rPr>
                    <a:t>Targeted Purdue students directly on Instagram — where they spend time — helping bridge the brand recognition gap for this niche, emerging category.</a:t>
                  </a:r>
                  <a:endParaRPr sz="2000" dirty="0">
                    <a:solidFill>
                      <a:srgbClr val="434343"/>
                    </a:solidFill>
                    <a:latin typeface="Aptos" panose="020B0004020202020204" pitchFamily="34" charset="0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63" name="Google Shape;329;p21">
                  <a:extLst>
                    <a:ext uri="{FF2B5EF4-FFF2-40B4-BE49-F238E27FC236}">
                      <a16:creationId xmlns:a16="http://schemas.microsoft.com/office/drawing/2014/main" id="{B692981F-6C91-6B45-7143-F44A7B5F6B37}"/>
                    </a:ext>
                  </a:extLst>
                </p:cNvPr>
                <p:cNvSpPr txBox="1"/>
                <p:nvPr/>
              </p:nvSpPr>
              <p:spPr>
                <a:xfrm>
                  <a:off x="1581379" y="1444958"/>
                  <a:ext cx="1476630" cy="718677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algn="ctr"/>
                  <a:r>
                    <a:rPr lang="en-US" sz="2000" dirty="0">
                      <a:latin typeface="Yu Gothic UI Semibold" panose="020B0700000000000000" pitchFamily="34" charset="-128"/>
                      <a:ea typeface="Yu Gothic UI Semibold" panose="020B0700000000000000" pitchFamily="34" charset="-128"/>
                    </a:rPr>
                    <a:t>Addressing Awareness Gaps</a:t>
                  </a:r>
                  <a:endParaRPr sz="2000" dirty="0">
                    <a:solidFill>
                      <a:schemeClr val="lt1"/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  <a:cs typeface="Microsoft Sans Serif" panose="020B0604020202020204" pitchFamily="34" charset="0"/>
                    <a:sym typeface="Fira Sans Extra Condensed Medium"/>
                  </a:endParaRPr>
                </a:p>
              </p:txBody>
            </p:sp>
            <p:sp>
              <p:nvSpPr>
                <p:cNvPr id="64" name="Google Shape;330;p21">
                  <a:extLst>
                    <a:ext uri="{FF2B5EF4-FFF2-40B4-BE49-F238E27FC236}">
                      <a16:creationId xmlns:a16="http://schemas.microsoft.com/office/drawing/2014/main" id="{613EB083-CE28-2202-34C1-E5360AFB3937}"/>
                    </a:ext>
                  </a:extLst>
                </p:cNvPr>
                <p:cNvSpPr txBox="1"/>
                <p:nvPr/>
              </p:nvSpPr>
              <p:spPr>
                <a:xfrm>
                  <a:off x="1683165" y="1277413"/>
                  <a:ext cx="1295400" cy="316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algn="ctr"/>
                  <a:r>
                    <a:rPr lang="en" sz="3200">
                      <a:solidFill>
                        <a:schemeClr val="lt1"/>
                      </a:solidFill>
                      <a:latin typeface="+mj-lt"/>
                      <a:ea typeface="Microsoft Sans Serif" panose="020B0604020202020204" pitchFamily="34" charset="0"/>
                      <a:cs typeface="Microsoft Sans Serif" panose="020B0604020202020204" pitchFamily="34" charset="0"/>
                      <a:sym typeface="Fira Sans Extra Condensed Medium"/>
                    </a:rPr>
                    <a:t>01</a:t>
                  </a:r>
                  <a:endParaRPr sz="3200">
                    <a:solidFill>
                      <a:schemeClr val="lt1"/>
                    </a:solidFill>
                    <a:latin typeface="+mj-lt"/>
                    <a:ea typeface="Microsoft Sans Serif" panose="020B0604020202020204" pitchFamily="34" charset="0"/>
                    <a:cs typeface="Microsoft Sans Serif" panose="020B0604020202020204" pitchFamily="34" charset="0"/>
                    <a:sym typeface="Fira Sans Extra Condensed Medium"/>
                  </a:endParaRPr>
                </a:p>
              </p:txBody>
            </p:sp>
          </p:grpSp>
          <p:grpSp>
            <p:nvGrpSpPr>
              <p:cNvPr id="42" name="Google Shape;331;p21">
                <a:extLst>
                  <a:ext uri="{FF2B5EF4-FFF2-40B4-BE49-F238E27FC236}">
                    <a16:creationId xmlns:a16="http://schemas.microsoft.com/office/drawing/2014/main" id="{D8108909-33B1-DACD-ABE0-6B8C26811CE0}"/>
                  </a:ext>
                </a:extLst>
              </p:cNvPr>
              <p:cNvGrpSpPr/>
              <p:nvPr/>
            </p:nvGrpSpPr>
            <p:grpSpPr>
              <a:xfrm>
                <a:off x="5941572" y="1103107"/>
                <a:ext cx="3274599" cy="6302772"/>
                <a:chOff x="4589468" y="1138100"/>
                <a:chExt cx="1751372" cy="3232402"/>
              </a:xfrm>
            </p:grpSpPr>
            <p:sp>
              <p:nvSpPr>
                <p:cNvPr id="55" name="Google Shape;332;p21">
                  <a:extLst>
                    <a:ext uri="{FF2B5EF4-FFF2-40B4-BE49-F238E27FC236}">
                      <a16:creationId xmlns:a16="http://schemas.microsoft.com/office/drawing/2014/main" id="{625F8687-016C-B009-F80E-158BB4243007}"/>
                    </a:ext>
                  </a:extLst>
                </p:cNvPr>
                <p:cNvSpPr/>
                <p:nvPr/>
              </p:nvSpPr>
              <p:spPr>
                <a:xfrm>
                  <a:off x="4638648" y="1183149"/>
                  <a:ext cx="1359623" cy="31873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4" h="64032" extrusionOk="0">
                      <a:moveTo>
                        <a:pt x="4692" y="0"/>
                      </a:moveTo>
                      <a:cubicBezTo>
                        <a:pt x="2108" y="0"/>
                        <a:pt x="1" y="2096"/>
                        <a:pt x="1" y="4691"/>
                      </a:cubicBezTo>
                      <a:lnTo>
                        <a:pt x="1" y="48887"/>
                      </a:lnTo>
                      <a:cubicBezTo>
                        <a:pt x="48" y="48875"/>
                        <a:pt x="96" y="48875"/>
                        <a:pt x="131" y="48863"/>
                      </a:cubicBezTo>
                      <a:cubicBezTo>
                        <a:pt x="405" y="48816"/>
                        <a:pt x="679" y="48768"/>
                        <a:pt x="965" y="48732"/>
                      </a:cubicBezTo>
                      <a:cubicBezTo>
                        <a:pt x="1036" y="48721"/>
                        <a:pt x="1096" y="48709"/>
                        <a:pt x="1167" y="48709"/>
                      </a:cubicBezTo>
                      <a:cubicBezTo>
                        <a:pt x="1191" y="48709"/>
                        <a:pt x="1203" y="48697"/>
                        <a:pt x="1227" y="48697"/>
                      </a:cubicBezTo>
                      <a:cubicBezTo>
                        <a:pt x="1274" y="48697"/>
                        <a:pt x="1334" y="48685"/>
                        <a:pt x="1394" y="48685"/>
                      </a:cubicBezTo>
                      <a:lnTo>
                        <a:pt x="1441" y="48685"/>
                      </a:lnTo>
                      <a:cubicBezTo>
                        <a:pt x="1513" y="48685"/>
                        <a:pt x="1584" y="48673"/>
                        <a:pt x="1655" y="48673"/>
                      </a:cubicBezTo>
                      <a:lnTo>
                        <a:pt x="1679" y="48673"/>
                      </a:lnTo>
                      <a:cubicBezTo>
                        <a:pt x="1739" y="48673"/>
                        <a:pt x="1798" y="48673"/>
                        <a:pt x="1858" y="48685"/>
                      </a:cubicBezTo>
                      <a:lnTo>
                        <a:pt x="1917" y="48685"/>
                      </a:lnTo>
                      <a:cubicBezTo>
                        <a:pt x="1977" y="48685"/>
                        <a:pt x="2036" y="48685"/>
                        <a:pt x="2096" y="48697"/>
                      </a:cubicBezTo>
                      <a:lnTo>
                        <a:pt x="2132" y="48697"/>
                      </a:lnTo>
                      <a:cubicBezTo>
                        <a:pt x="2203" y="48709"/>
                        <a:pt x="2263" y="48721"/>
                        <a:pt x="2334" y="48732"/>
                      </a:cubicBezTo>
                      <a:cubicBezTo>
                        <a:pt x="2346" y="48732"/>
                        <a:pt x="2370" y="48732"/>
                        <a:pt x="2382" y="48744"/>
                      </a:cubicBezTo>
                      <a:cubicBezTo>
                        <a:pt x="2441" y="48756"/>
                        <a:pt x="2489" y="48768"/>
                        <a:pt x="2537" y="48780"/>
                      </a:cubicBezTo>
                      <a:cubicBezTo>
                        <a:pt x="2560" y="48780"/>
                        <a:pt x="2584" y="48792"/>
                        <a:pt x="2596" y="48792"/>
                      </a:cubicBezTo>
                      <a:cubicBezTo>
                        <a:pt x="2668" y="48816"/>
                        <a:pt x="2739" y="48840"/>
                        <a:pt x="2798" y="48863"/>
                      </a:cubicBezTo>
                      <a:cubicBezTo>
                        <a:pt x="4489" y="49494"/>
                        <a:pt x="5263" y="51554"/>
                        <a:pt x="4382" y="53126"/>
                      </a:cubicBezTo>
                      <a:cubicBezTo>
                        <a:pt x="3977" y="53852"/>
                        <a:pt x="3275" y="54388"/>
                        <a:pt x="2477" y="54590"/>
                      </a:cubicBezTo>
                      <a:cubicBezTo>
                        <a:pt x="2382" y="54602"/>
                        <a:pt x="2298" y="54626"/>
                        <a:pt x="2215" y="54638"/>
                      </a:cubicBezTo>
                      <a:cubicBezTo>
                        <a:pt x="2191" y="54638"/>
                        <a:pt x="2167" y="54638"/>
                        <a:pt x="2156" y="54650"/>
                      </a:cubicBezTo>
                      <a:cubicBezTo>
                        <a:pt x="2072" y="54650"/>
                        <a:pt x="1989" y="54662"/>
                        <a:pt x="1894" y="54674"/>
                      </a:cubicBezTo>
                      <a:lnTo>
                        <a:pt x="1560" y="54674"/>
                      </a:lnTo>
                      <a:cubicBezTo>
                        <a:pt x="1477" y="54674"/>
                        <a:pt x="1405" y="54662"/>
                        <a:pt x="1322" y="54662"/>
                      </a:cubicBezTo>
                      <a:cubicBezTo>
                        <a:pt x="1286" y="54650"/>
                        <a:pt x="1263" y="54650"/>
                        <a:pt x="1227" y="54650"/>
                      </a:cubicBezTo>
                      <a:cubicBezTo>
                        <a:pt x="1167" y="54650"/>
                        <a:pt x="1120" y="54638"/>
                        <a:pt x="1060" y="54626"/>
                      </a:cubicBezTo>
                      <a:cubicBezTo>
                        <a:pt x="1024" y="54626"/>
                        <a:pt x="989" y="54626"/>
                        <a:pt x="965" y="54614"/>
                      </a:cubicBezTo>
                      <a:cubicBezTo>
                        <a:pt x="679" y="54578"/>
                        <a:pt x="393" y="54531"/>
                        <a:pt x="120" y="54471"/>
                      </a:cubicBezTo>
                      <a:lnTo>
                        <a:pt x="108" y="54483"/>
                      </a:lnTo>
                      <a:cubicBezTo>
                        <a:pt x="84" y="54471"/>
                        <a:pt x="48" y="54459"/>
                        <a:pt x="1" y="54459"/>
                      </a:cubicBezTo>
                      <a:lnTo>
                        <a:pt x="1" y="59341"/>
                      </a:lnTo>
                      <a:cubicBezTo>
                        <a:pt x="1" y="61936"/>
                        <a:pt x="2108" y="64032"/>
                        <a:pt x="4692" y="64032"/>
                      </a:cubicBezTo>
                      <a:lnTo>
                        <a:pt x="22622" y="64032"/>
                      </a:lnTo>
                      <a:cubicBezTo>
                        <a:pt x="25218" y="64032"/>
                        <a:pt x="27313" y="61936"/>
                        <a:pt x="27313" y="59341"/>
                      </a:cubicBezTo>
                      <a:lnTo>
                        <a:pt x="27313" y="4691"/>
                      </a:lnTo>
                      <a:cubicBezTo>
                        <a:pt x="27313" y="2096"/>
                        <a:pt x="25218" y="0"/>
                        <a:pt x="22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6" name="Google Shape;333;p21">
                  <a:extLst>
                    <a:ext uri="{FF2B5EF4-FFF2-40B4-BE49-F238E27FC236}">
                      <a16:creationId xmlns:a16="http://schemas.microsoft.com/office/drawing/2014/main" id="{514DD9BC-6A15-5ADA-A14C-A5F29B152980}"/>
                    </a:ext>
                  </a:extLst>
                </p:cNvPr>
                <p:cNvSpPr/>
                <p:nvPr/>
              </p:nvSpPr>
              <p:spPr>
                <a:xfrm>
                  <a:off x="4589468" y="1138100"/>
                  <a:ext cx="1751372" cy="1385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84" h="27826" extrusionOk="0">
                      <a:moveTo>
                        <a:pt x="0" y="5477"/>
                      </a:moveTo>
                      <a:lnTo>
                        <a:pt x="0" y="21205"/>
                      </a:lnTo>
                      <a:cubicBezTo>
                        <a:pt x="0" y="21610"/>
                        <a:pt x="322" y="21932"/>
                        <a:pt x="727" y="21932"/>
                      </a:cubicBezTo>
                      <a:lnTo>
                        <a:pt x="11335" y="21932"/>
                      </a:lnTo>
                      <a:cubicBezTo>
                        <a:pt x="12633" y="21932"/>
                        <a:pt x="12526" y="23134"/>
                        <a:pt x="12454" y="23480"/>
                      </a:cubicBezTo>
                      <a:cubicBezTo>
                        <a:pt x="12454" y="23515"/>
                        <a:pt x="12442" y="23539"/>
                        <a:pt x="12442" y="23575"/>
                      </a:cubicBezTo>
                      <a:cubicBezTo>
                        <a:pt x="12442" y="23575"/>
                        <a:pt x="12442" y="23587"/>
                        <a:pt x="12442" y="23587"/>
                      </a:cubicBezTo>
                      <a:lnTo>
                        <a:pt x="12442" y="23587"/>
                      </a:lnTo>
                      <a:cubicBezTo>
                        <a:pt x="12288" y="24313"/>
                        <a:pt x="12228" y="24813"/>
                        <a:pt x="12216" y="25099"/>
                      </a:cubicBezTo>
                      <a:cubicBezTo>
                        <a:pt x="12204" y="25123"/>
                        <a:pt x="12204" y="25158"/>
                        <a:pt x="12204" y="25182"/>
                      </a:cubicBezTo>
                      <a:cubicBezTo>
                        <a:pt x="12192" y="25301"/>
                        <a:pt x="12192" y="25373"/>
                        <a:pt x="12192" y="25373"/>
                      </a:cubicBezTo>
                      <a:cubicBezTo>
                        <a:pt x="12192" y="26730"/>
                        <a:pt x="13288" y="27825"/>
                        <a:pt x="14645" y="27825"/>
                      </a:cubicBezTo>
                      <a:cubicBezTo>
                        <a:pt x="16002" y="27825"/>
                        <a:pt x="17098" y="26730"/>
                        <a:pt x="17098" y="25373"/>
                      </a:cubicBezTo>
                      <a:cubicBezTo>
                        <a:pt x="17098" y="25373"/>
                        <a:pt x="17098" y="25301"/>
                        <a:pt x="17098" y="25182"/>
                      </a:cubicBezTo>
                      <a:cubicBezTo>
                        <a:pt x="17086" y="25158"/>
                        <a:pt x="17086" y="25123"/>
                        <a:pt x="17086" y="25099"/>
                      </a:cubicBezTo>
                      <a:cubicBezTo>
                        <a:pt x="17062" y="24813"/>
                        <a:pt x="17002" y="24313"/>
                        <a:pt x="16860" y="23587"/>
                      </a:cubicBezTo>
                      <a:lnTo>
                        <a:pt x="16860" y="23587"/>
                      </a:lnTo>
                      <a:cubicBezTo>
                        <a:pt x="16860" y="23587"/>
                        <a:pt x="16860" y="23575"/>
                        <a:pt x="16860" y="23575"/>
                      </a:cubicBezTo>
                      <a:cubicBezTo>
                        <a:pt x="16848" y="23539"/>
                        <a:pt x="16848" y="23515"/>
                        <a:pt x="16836" y="23480"/>
                      </a:cubicBezTo>
                      <a:cubicBezTo>
                        <a:pt x="16776" y="23122"/>
                        <a:pt x="16657" y="21932"/>
                        <a:pt x="17967" y="21932"/>
                      </a:cubicBezTo>
                      <a:lnTo>
                        <a:pt x="28563" y="21932"/>
                      </a:lnTo>
                      <a:cubicBezTo>
                        <a:pt x="28968" y="21932"/>
                        <a:pt x="29302" y="21610"/>
                        <a:pt x="29302" y="21205"/>
                      </a:cubicBezTo>
                      <a:lnTo>
                        <a:pt x="29302" y="15681"/>
                      </a:lnTo>
                      <a:cubicBezTo>
                        <a:pt x="29302" y="14359"/>
                        <a:pt x="30492" y="14490"/>
                        <a:pt x="30837" y="14550"/>
                      </a:cubicBezTo>
                      <a:cubicBezTo>
                        <a:pt x="30861" y="14550"/>
                        <a:pt x="30885" y="14562"/>
                        <a:pt x="30921" y="14562"/>
                      </a:cubicBezTo>
                      <a:cubicBezTo>
                        <a:pt x="30921" y="14562"/>
                        <a:pt x="30933" y="14574"/>
                        <a:pt x="30933" y="14574"/>
                      </a:cubicBezTo>
                      <a:lnTo>
                        <a:pt x="30933" y="14562"/>
                      </a:lnTo>
                      <a:cubicBezTo>
                        <a:pt x="31671" y="14717"/>
                        <a:pt x="32171" y="14776"/>
                        <a:pt x="32457" y="14800"/>
                      </a:cubicBezTo>
                      <a:cubicBezTo>
                        <a:pt x="32492" y="14800"/>
                        <a:pt x="32516" y="14800"/>
                        <a:pt x="32540" y="14800"/>
                      </a:cubicBezTo>
                      <a:cubicBezTo>
                        <a:pt x="32671" y="14812"/>
                        <a:pt x="32731" y="14812"/>
                        <a:pt x="32731" y="14812"/>
                      </a:cubicBezTo>
                      <a:cubicBezTo>
                        <a:pt x="34088" y="14812"/>
                        <a:pt x="35183" y="13716"/>
                        <a:pt x="35183" y="12359"/>
                      </a:cubicBezTo>
                      <a:cubicBezTo>
                        <a:pt x="35183" y="11002"/>
                        <a:pt x="34088" y="9906"/>
                        <a:pt x="32731" y="9906"/>
                      </a:cubicBezTo>
                      <a:cubicBezTo>
                        <a:pt x="32731" y="9906"/>
                        <a:pt x="32671" y="9906"/>
                        <a:pt x="32540" y="9918"/>
                      </a:cubicBezTo>
                      <a:cubicBezTo>
                        <a:pt x="32516" y="9918"/>
                        <a:pt x="32492" y="9918"/>
                        <a:pt x="32457" y="9918"/>
                      </a:cubicBezTo>
                      <a:cubicBezTo>
                        <a:pt x="32183" y="9942"/>
                        <a:pt x="31671" y="10002"/>
                        <a:pt x="30945" y="10145"/>
                      </a:cubicBezTo>
                      <a:lnTo>
                        <a:pt x="30945" y="10145"/>
                      </a:lnTo>
                      <a:cubicBezTo>
                        <a:pt x="30945" y="10145"/>
                        <a:pt x="30945" y="10145"/>
                        <a:pt x="30933" y="10145"/>
                      </a:cubicBezTo>
                      <a:cubicBezTo>
                        <a:pt x="30909" y="10156"/>
                        <a:pt x="30873" y="10156"/>
                        <a:pt x="30849" y="10168"/>
                      </a:cubicBezTo>
                      <a:cubicBezTo>
                        <a:pt x="30492" y="10228"/>
                        <a:pt x="29302" y="10347"/>
                        <a:pt x="29302" y="9037"/>
                      </a:cubicBezTo>
                      <a:lnTo>
                        <a:pt x="29302" y="5477"/>
                      </a:lnTo>
                      <a:cubicBezTo>
                        <a:pt x="29302" y="2453"/>
                        <a:pt x="26849" y="0"/>
                        <a:pt x="23813" y="0"/>
                      </a:cubicBezTo>
                      <a:lnTo>
                        <a:pt x="5477" y="0"/>
                      </a:lnTo>
                      <a:cubicBezTo>
                        <a:pt x="2453" y="0"/>
                        <a:pt x="0" y="2453"/>
                        <a:pt x="0" y="5477"/>
                      </a:cubicBezTo>
                      <a:close/>
                    </a:path>
                  </a:pathLst>
                </a:custGeom>
                <a:solidFill>
                  <a:srgbClr val="FF6B6B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7" name="Google Shape;334;p21">
                  <a:extLst>
                    <a:ext uri="{FF2B5EF4-FFF2-40B4-BE49-F238E27FC236}">
                      <a16:creationId xmlns:a16="http://schemas.microsoft.com/office/drawing/2014/main" id="{73B9BB97-E7C4-DD81-775B-206CD6BB7E0B}"/>
                    </a:ext>
                  </a:extLst>
                </p:cNvPr>
                <p:cNvSpPr txBox="1"/>
                <p:nvPr/>
              </p:nvSpPr>
              <p:spPr>
                <a:xfrm>
                  <a:off x="4671027" y="1617875"/>
                  <a:ext cx="1295400" cy="429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algn="ctr"/>
                  <a:r>
                    <a:rPr lang="en-US" sz="2000" dirty="0">
                      <a:latin typeface="Yu Gothic UI Semibold" panose="020B0700000000000000" pitchFamily="34" charset="-128"/>
                      <a:ea typeface="Yu Gothic UI Semibold" panose="020B0700000000000000" pitchFamily="34" charset="-128"/>
                    </a:rPr>
                    <a:t>Driving Store Visits</a:t>
                  </a:r>
                  <a:endParaRPr sz="2000" dirty="0">
                    <a:solidFill>
                      <a:schemeClr val="lt1"/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  <a:cs typeface="Microsoft Sans Serif" panose="020B0604020202020204" pitchFamily="34" charset="0"/>
                    <a:sym typeface="Fira Sans Extra Condensed Medium"/>
                  </a:endParaRPr>
                </a:p>
              </p:txBody>
            </p:sp>
            <p:sp>
              <p:nvSpPr>
                <p:cNvPr id="58" name="Google Shape;335;p21">
                  <a:extLst>
                    <a:ext uri="{FF2B5EF4-FFF2-40B4-BE49-F238E27FC236}">
                      <a16:creationId xmlns:a16="http://schemas.microsoft.com/office/drawing/2014/main" id="{614D6D97-A151-10B4-A8A6-CC3646EFE190}"/>
                    </a:ext>
                  </a:extLst>
                </p:cNvPr>
                <p:cNvSpPr txBox="1"/>
                <p:nvPr/>
              </p:nvSpPr>
              <p:spPr>
                <a:xfrm>
                  <a:off x="4670759" y="1242112"/>
                  <a:ext cx="1295400" cy="316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algn="ctr"/>
                  <a:r>
                    <a:rPr lang="en" sz="3200">
                      <a:solidFill>
                        <a:schemeClr val="lt1"/>
                      </a:solidFill>
                      <a:latin typeface="+mj-lt"/>
                      <a:ea typeface="Microsoft Sans Serif" panose="020B0604020202020204" pitchFamily="34" charset="0"/>
                      <a:cs typeface="Microsoft Sans Serif" panose="020B0604020202020204" pitchFamily="34" charset="0"/>
                      <a:sym typeface="Fira Sans Extra Condensed Medium"/>
                    </a:rPr>
                    <a:t>03</a:t>
                  </a:r>
                  <a:endParaRPr sz="3200">
                    <a:solidFill>
                      <a:schemeClr val="lt1"/>
                    </a:solidFill>
                    <a:latin typeface="+mj-lt"/>
                    <a:ea typeface="Microsoft Sans Serif" panose="020B0604020202020204" pitchFamily="34" charset="0"/>
                    <a:cs typeface="Microsoft Sans Serif" panose="020B0604020202020204" pitchFamily="34" charset="0"/>
                    <a:sym typeface="Fira Sans Extra Condensed Medium"/>
                  </a:endParaRPr>
                </a:p>
              </p:txBody>
            </p:sp>
            <p:sp>
              <p:nvSpPr>
                <p:cNvPr id="59" name="Google Shape;336;p21">
                  <a:extLst>
                    <a:ext uri="{FF2B5EF4-FFF2-40B4-BE49-F238E27FC236}">
                      <a16:creationId xmlns:a16="http://schemas.microsoft.com/office/drawing/2014/main" id="{E8347F33-6D30-5125-E77C-9D603B0816EA}"/>
                    </a:ext>
                  </a:extLst>
                </p:cNvPr>
                <p:cNvSpPr txBox="1"/>
                <p:nvPr/>
              </p:nvSpPr>
              <p:spPr>
                <a:xfrm>
                  <a:off x="4670759" y="2542415"/>
                  <a:ext cx="1295400" cy="1385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t" anchorCtr="0">
                  <a:noAutofit/>
                </a:bodyPr>
                <a:lstStyle/>
                <a:p>
                  <a:pPr algn="ctr"/>
                  <a:r>
                    <a:rPr lang="en-US" sz="2000" dirty="0">
                      <a:latin typeface="Aptos" panose="020B0004020202020204" pitchFamily="34" charset="0"/>
                    </a:rPr>
                    <a:t>Encouraged conversions via a </a:t>
                  </a:r>
                  <a:r>
                    <a:rPr lang="en-US" sz="2000" b="1" dirty="0">
                      <a:latin typeface="Aptos" panose="020B0004020202020204" pitchFamily="34" charset="0"/>
                    </a:rPr>
                    <a:t>“Free Sampler” CTA</a:t>
                  </a:r>
                  <a:r>
                    <a:rPr lang="en-US" sz="2000" dirty="0">
                      <a:latin typeface="Aptos" panose="020B0004020202020204" pitchFamily="34" charset="0"/>
                    </a:rPr>
                    <a:t>, designed to overcome friction caused by the store’s </a:t>
                  </a:r>
                  <a:r>
                    <a:rPr lang="en-US" sz="2000" b="1" dirty="0">
                      <a:latin typeface="Aptos" panose="020B0004020202020204" pitchFamily="34" charset="0"/>
                    </a:rPr>
                    <a:t>physical distance from campus</a:t>
                  </a:r>
                  <a:r>
                    <a:rPr lang="en-US" sz="2000" dirty="0">
                      <a:latin typeface="Aptos" panose="020B0004020202020204" pitchFamily="34" charset="0"/>
                    </a:rPr>
                    <a:t>.</a:t>
                  </a:r>
                  <a:endParaRPr sz="2000" dirty="0">
                    <a:solidFill>
                      <a:srgbClr val="434343"/>
                    </a:solidFill>
                    <a:latin typeface="Aptos" panose="020B0004020202020204" pitchFamily="34" charset="0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43" name="Google Shape;337;p21">
                <a:extLst>
                  <a:ext uri="{FF2B5EF4-FFF2-40B4-BE49-F238E27FC236}">
                    <a16:creationId xmlns:a16="http://schemas.microsoft.com/office/drawing/2014/main" id="{63E530D1-F4E4-E0CC-D2D3-968DFA723ADF}"/>
                  </a:ext>
                </a:extLst>
              </p:cNvPr>
              <p:cNvGrpSpPr/>
              <p:nvPr/>
            </p:nvGrpSpPr>
            <p:grpSpPr>
              <a:xfrm>
                <a:off x="3145731" y="1103108"/>
                <a:ext cx="3275715" cy="6302766"/>
                <a:chOff x="3094152" y="1138100"/>
                <a:chExt cx="1751969" cy="3232399"/>
              </a:xfrm>
            </p:grpSpPr>
            <p:sp>
              <p:nvSpPr>
                <p:cNvPr id="50" name="Google Shape;338;p21">
                  <a:extLst>
                    <a:ext uri="{FF2B5EF4-FFF2-40B4-BE49-F238E27FC236}">
                      <a16:creationId xmlns:a16="http://schemas.microsoft.com/office/drawing/2014/main" id="{E9897400-9204-83E3-C18C-FA0C81555C1F}"/>
                    </a:ext>
                  </a:extLst>
                </p:cNvPr>
                <p:cNvSpPr/>
                <p:nvPr/>
              </p:nvSpPr>
              <p:spPr>
                <a:xfrm>
                  <a:off x="3143930" y="1138100"/>
                  <a:ext cx="1359623" cy="3187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4" h="64033" extrusionOk="0">
                      <a:moveTo>
                        <a:pt x="4692" y="0"/>
                      </a:moveTo>
                      <a:cubicBezTo>
                        <a:pt x="2096" y="0"/>
                        <a:pt x="1" y="2096"/>
                        <a:pt x="1" y="4691"/>
                      </a:cubicBezTo>
                      <a:lnTo>
                        <a:pt x="1" y="9573"/>
                      </a:lnTo>
                      <a:cubicBezTo>
                        <a:pt x="37" y="9561"/>
                        <a:pt x="84" y="9561"/>
                        <a:pt x="120" y="9549"/>
                      </a:cubicBezTo>
                      <a:cubicBezTo>
                        <a:pt x="394" y="9502"/>
                        <a:pt x="680" y="9454"/>
                        <a:pt x="953" y="9418"/>
                      </a:cubicBezTo>
                      <a:cubicBezTo>
                        <a:pt x="1025" y="9406"/>
                        <a:pt x="1096" y="9394"/>
                        <a:pt x="1168" y="9394"/>
                      </a:cubicBezTo>
                      <a:cubicBezTo>
                        <a:pt x="1180" y="9394"/>
                        <a:pt x="1203" y="9383"/>
                        <a:pt x="1215" y="9383"/>
                      </a:cubicBezTo>
                      <a:cubicBezTo>
                        <a:pt x="1275" y="9383"/>
                        <a:pt x="1323" y="9371"/>
                        <a:pt x="1382" y="9371"/>
                      </a:cubicBezTo>
                      <a:lnTo>
                        <a:pt x="1430" y="9371"/>
                      </a:lnTo>
                      <a:cubicBezTo>
                        <a:pt x="1501" y="9371"/>
                        <a:pt x="1573" y="9359"/>
                        <a:pt x="1644" y="9359"/>
                      </a:cubicBezTo>
                      <a:lnTo>
                        <a:pt x="1668" y="9359"/>
                      </a:lnTo>
                      <a:cubicBezTo>
                        <a:pt x="1739" y="9359"/>
                        <a:pt x="1799" y="9359"/>
                        <a:pt x="1858" y="9371"/>
                      </a:cubicBezTo>
                      <a:lnTo>
                        <a:pt x="1918" y="9371"/>
                      </a:lnTo>
                      <a:cubicBezTo>
                        <a:pt x="1965" y="9371"/>
                        <a:pt x="2025" y="9371"/>
                        <a:pt x="2085" y="9383"/>
                      </a:cubicBezTo>
                      <a:lnTo>
                        <a:pt x="2120" y="9383"/>
                      </a:lnTo>
                      <a:cubicBezTo>
                        <a:pt x="2192" y="9394"/>
                        <a:pt x="2263" y="9406"/>
                        <a:pt x="2323" y="9418"/>
                      </a:cubicBezTo>
                      <a:cubicBezTo>
                        <a:pt x="2346" y="9418"/>
                        <a:pt x="2358" y="9418"/>
                        <a:pt x="2370" y="9430"/>
                      </a:cubicBezTo>
                      <a:cubicBezTo>
                        <a:pt x="2430" y="9442"/>
                        <a:pt x="2477" y="9454"/>
                        <a:pt x="2537" y="9466"/>
                      </a:cubicBezTo>
                      <a:cubicBezTo>
                        <a:pt x="2549" y="9466"/>
                        <a:pt x="2573" y="9478"/>
                        <a:pt x="2597" y="9478"/>
                      </a:cubicBezTo>
                      <a:cubicBezTo>
                        <a:pt x="2656" y="9502"/>
                        <a:pt x="2727" y="9525"/>
                        <a:pt x="2799" y="9549"/>
                      </a:cubicBezTo>
                      <a:cubicBezTo>
                        <a:pt x="3108" y="9668"/>
                        <a:pt x="3394" y="9835"/>
                        <a:pt x="3644" y="10037"/>
                      </a:cubicBezTo>
                      <a:cubicBezTo>
                        <a:pt x="3811" y="10180"/>
                        <a:pt x="3954" y="10335"/>
                        <a:pt x="4085" y="10502"/>
                      </a:cubicBezTo>
                      <a:cubicBezTo>
                        <a:pt x="4478" y="11002"/>
                        <a:pt x="4704" y="11621"/>
                        <a:pt x="4740" y="12252"/>
                      </a:cubicBezTo>
                      <a:cubicBezTo>
                        <a:pt x="4752" y="12466"/>
                        <a:pt x="4740" y="12681"/>
                        <a:pt x="4704" y="12883"/>
                      </a:cubicBezTo>
                      <a:cubicBezTo>
                        <a:pt x="4680" y="12990"/>
                        <a:pt x="4656" y="13097"/>
                        <a:pt x="4632" y="13204"/>
                      </a:cubicBezTo>
                      <a:cubicBezTo>
                        <a:pt x="4573" y="13407"/>
                        <a:pt x="4490" y="13621"/>
                        <a:pt x="4371" y="13812"/>
                      </a:cubicBezTo>
                      <a:cubicBezTo>
                        <a:pt x="4228" y="14085"/>
                        <a:pt x="4025" y="14336"/>
                        <a:pt x="3811" y="14538"/>
                      </a:cubicBezTo>
                      <a:cubicBezTo>
                        <a:pt x="3585" y="14752"/>
                        <a:pt x="3323" y="14931"/>
                        <a:pt x="3049" y="15062"/>
                      </a:cubicBezTo>
                      <a:cubicBezTo>
                        <a:pt x="2858" y="15145"/>
                        <a:pt x="2668" y="15217"/>
                        <a:pt x="2466" y="15276"/>
                      </a:cubicBezTo>
                      <a:cubicBezTo>
                        <a:pt x="2382" y="15288"/>
                        <a:pt x="2299" y="15312"/>
                        <a:pt x="2204" y="15324"/>
                      </a:cubicBezTo>
                      <a:cubicBezTo>
                        <a:pt x="2192" y="15324"/>
                        <a:pt x="2168" y="15324"/>
                        <a:pt x="2144" y="15336"/>
                      </a:cubicBezTo>
                      <a:cubicBezTo>
                        <a:pt x="2061" y="15336"/>
                        <a:pt x="1977" y="15348"/>
                        <a:pt x="1894" y="15359"/>
                      </a:cubicBezTo>
                      <a:lnTo>
                        <a:pt x="1549" y="15359"/>
                      </a:lnTo>
                      <a:cubicBezTo>
                        <a:pt x="1477" y="15359"/>
                        <a:pt x="1394" y="15348"/>
                        <a:pt x="1311" y="15348"/>
                      </a:cubicBezTo>
                      <a:cubicBezTo>
                        <a:pt x="1287" y="15336"/>
                        <a:pt x="1251" y="15336"/>
                        <a:pt x="1227" y="15336"/>
                      </a:cubicBezTo>
                      <a:cubicBezTo>
                        <a:pt x="1168" y="15336"/>
                        <a:pt x="1108" y="15324"/>
                        <a:pt x="1049" y="15312"/>
                      </a:cubicBezTo>
                      <a:cubicBezTo>
                        <a:pt x="1013" y="15312"/>
                        <a:pt x="989" y="15312"/>
                        <a:pt x="953" y="15300"/>
                      </a:cubicBezTo>
                      <a:cubicBezTo>
                        <a:pt x="668" y="15264"/>
                        <a:pt x="382" y="15217"/>
                        <a:pt x="108" y="15157"/>
                      </a:cubicBezTo>
                      <a:lnTo>
                        <a:pt x="108" y="15169"/>
                      </a:lnTo>
                      <a:cubicBezTo>
                        <a:pt x="72" y="15157"/>
                        <a:pt x="37" y="15145"/>
                        <a:pt x="1" y="15145"/>
                      </a:cubicBezTo>
                      <a:lnTo>
                        <a:pt x="1" y="59341"/>
                      </a:lnTo>
                      <a:cubicBezTo>
                        <a:pt x="1" y="61937"/>
                        <a:pt x="2096" y="64032"/>
                        <a:pt x="4692" y="64032"/>
                      </a:cubicBezTo>
                      <a:lnTo>
                        <a:pt x="22623" y="64032"/>
                      </a:lnTo>
                      <a:cubicBezTo>
                        <a:pt x="25206" y="64032"/>
                        <a:pt x="27314" y="61937"/>
                        <a:pt x="27314" y="59341"/>
                      </a:cubicBezTo>
                      <a:lnTo>
                        <a:pt x="27314" y="4691"/>
                      </a:lnTo>
                      <a:cubicBezTo>
                        <a:pt x="27314" y="2096"/>
                        <a:pt x="25206" y="0"/>
                        <a:pt x="2262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1" name="Google Shape;339;p21">
                  <a:extLst>
                    <a:ext uri="{FF2B5EF4-FFF2-40B4-BE49-F238E27FC236}">
                      <a16:creationId xmlns:a16="http://schemas.microsoft.com/office/drawing/2014/main" id="{1C7AF163-2263-360A-BF16-CB811D80C79A}"/>
                    </a:ext>
                  </a:extLst>
                </p:cNvPr>
                <p:cNvSpPr/>
                <p:nvPr/>
              </p:nvSpPr>
              <p:spPr>
                <a:xfrm>
                  <a:off x="3094152" y="2985440"/>
                  <a:ext cx="1751969" cy="1385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96" h="27825" extrusionOk="0">
                      <a:moveTo>
                        <a:pt x="12205" y="2453"/>
                      </a:moveTo>
                      <a:cubicBezTo>
                        <a:pt x="12205" y="2453"/>
                        <a:pt x="12205" y="2524"/>
                        <a:pt x="12205" y="2643"/>
                      </a:cubicBezTo>
                      <a:cubicBezTo>
                        <a:pt x="12217" y="2667"/>
                        <a:pt x="12217" y="2703"/>
                        <a:pt x="12217" y="2727"/>
                      </a:cubicBezTo>
                      <a:cubicBezTo>
                        <a:pt x="12240" y="3012"/>
                        <a:pt x="12300" y="3512"/>
                        <a:pt x="12443" y="4239"/>
                      </a:cubicBezTo>
                      <a:lnTo>
                        <a:pt x="12443" y="4239"/>
                      </a:lnTo>
                      <a:cubicBezTo>
                        <a:pt x="12443" y="4239"/>
                        <a:pt x="12443" y="4251"/>
                        <a:pt x="12443" y="4251"/>
                      </a:cubicBezTo>
                      <a:cubicBezTo>
                        <a:pt x="12455" y="4286"/>
                        <a:pt x="12455" y="4310"/>
                        <a:pt x="12467" y="4346"/>
                      </a:cubicBezTo>
                      <a:cubicBezTo>
                        <a:pt x="12526" y="4691"/>
                        <a:pt x="12645" y="5894"/>
                        <a:pt x="11336" y="5894"/>
                      </a:cubicBezTo>
                      <a:lnTo>
                        <a:pt x="739" y="5894"/>
                      </a:lnTo>
                      <a:cubicBezTo>
                        <a:pt x="334" y="5894"/>
                        <a:pt x="1" y="6215"/>
                        <a:pt x="1" y="6620"/>
                      </a:cubicBezTo>
                      <a:lnTo>
                        <a:pt x="1" y="22348"/>
                      </a:lnTo>
                      <a:cubicBezTo>
                        <a:pt x="1" y="25372"/>
                        <a:pt x="2454" y="27825"/>
                        <a:pt x="5490" y="27825"/>
                      </a:cubicBezTo>
                      <a:lnTo>
                        <a:pt x="23825" y="27825"/>
                      </a:lnTo>
                      <a:cubicBezTo>
                        <a:pt x="26849" y="27825"/>
                        <a:pt x="29302" y="25372"/>
                        <a:pt x="29302" y="22348"/>
                      </a:cubicBezTo>
                      <a:lnTo>
                        <a:pt x="29302" y="18788"/>
                      </a:lnTo>
                      <a:cubicBezTo>
                        <a:pt x="29302" y="17478"/>
                        <a:pt x="30493" y="17598"/>
                        <a:pt x="30850" y="17657"/>
                      </a:cubicBezTo>
                      <a:cubicBezTo>
                        <a:pt x="30886" y="17669"/>
                        <a:pt x="30909" y="17669"/>
                        <a:pt x="30945" y="17681"/>
                      </a:cubicBezTo>
                      <a:cubicBezTo>
                        <a:pt x="30945" y="17681"/>
                        <a:pt x="30957" y="17681"/>
                        <a:pt x="30957" y="17681"/>
                      </a:cubicBezTo>
                      <a:lnTo>
                        <a:pt x="30957" y="17681"/>
                      </a:lnTo>
                      <a:cubicBezTo>
                        <a:pt x="31671" y="17824"/>
                        <a:pt x="32183" y="17883"/>
                        <a:pt x="32469" y="17907"/>
                      </a:cubicBezTo>
                      <a:cubicBezTo>
                        <a:pt x="32493" y="17907"/>
                        <a:pt x="32517" y="17907"/>
                        <a:pt x="32553" y="17907"/>
                      </a:cubicBezTo>
                      <a:cubicBezTo>
                        <a:pt x="32672" y="17919"/>
                        <a:pt x="32743" y="17919"/>
                        <a:pt x="32743" y="17919"/>
                      </a:cubicBezTo>
                      <a:cubicBezTo>
                        <a:pt x="34088" y="17919"/>
                        <a:pt x="35196" y="16824"/>
                        <a:pt x="35196" y="15466"/>
                      </a:cubicBezTo>
                      <a:cubicBezTo>
                        <a:pt x="35196" y="14109"/>
                        <a:pt x="34088" y="13014"/>
                        <a:pt x="32743" y="13014"/>
                      </a:cubicBezTo>
                      <a:cubicBezTo>
                        <a:pt x="32743" y="13014"/>
                        <a:pt x="32672" y="13014"/>
                        <a:pt x="32553" y="13026"/>
                      </a:cubicBezTo>
                      <a:cubicBezTo>
                        <a:pt x="32517" y="13026"/>
                        <a:pt x="32493" y="13026"/>
                        <a:pt x="32469" y="13026"/>
                      </a:cubicBezTo>
                      <a:cubicBezTo>
                        <a:pt x="32183" y="13049"/>
                        <a:pt x="31671" y="13109"/>
                        <a:pt x="30957" y="13252"/>
                      </a:cubicBezTo>
                      <a:lnTo>
                        <a:pt x="30957" y="13252"/>
                      </a:lnTo>
                      <a:cubicBezTo>
                        <a:pt x="30957" y="13252"/>
                        <a:pt x="30945" y="13252"/>
                        <a:pt x="30945" y="13252"/>
                      </a:cubicBezTo>
                      <a:cubicBezTo>
                        <a:pt x="30909" y="13264"/>
                        <a:pt x="30886" y="13264"/>
                        <a:pt x="30850" y="13276"/>
                      </a:cubicBezTo>
                      <a:cubicBezTo>
                        <a:pt x="30493" y="13335"/>
                        <a:pt x="29302" y="13454"/>
                        <a:pt x="29302" y="12144"/>
                      </a:cubicBezTo>
                      <a:lnTo>
                        <a:pt x="29302" y="6620"/>
                      </a:lnTo>
                      <a:cubicBezTo>
                        <a:pt x="29302" y="6215"/>
                        <a:pt x="28981" y="5894"/>
                        <a:pt x="28576" y="5894"/>
                      </a:cubicBezTo>
                      <a:lnTo>
                        <a:pt x="17967" y="5894"/>
                      </a:lnTo>
                      <a:cubicBezTo>
                        <a:pt x="16670" y="5894"/>
                        <a:pt x="16777" y="4703"/>
                        <a:pt x="16848" y="4346"/>
                      </a:cubicBezTo>
                      <a:cubicBezTo>
                        <a:pt x="16848" y="4310"/>
                        <a:pt x="16860" y="4286"/>
                        <a:pt x="16860" y="4251"/>
                      </a:cubicBezTo>
                      <a:cubicBezTo>
                        <a:pt x="16860" y="4239"/>
                        <a:pt x="16860" y="4239"/>
                        <a:pt x="16860" y="4239"/>
                      </a:cubicBezTo>
                      <a:lnTo>
                        <a:pt x="16860" y="4239"/>
                      </a:lnTo>
                      <a:cubicBezTo>
                        <a:pt x="17015" y="3512"/>
                        <a:pt x="17074" y="3012"/>
                        <a:pt x="17086" y="2727"/>
                      </a:cubicBezTo>
                      <a:cubicBezTo>
                        <a:pt x="17098" y="2703"/>
                        <a:pt x="17098" y="2667"/>
                        <a:pt x="17098" y="2643"/>
                      </a:cubicBezTo>
                      <a:cubicBezTo>
                        <a:pt x="17110" y="2524"/>
                        <a:pt x="17110" y="2453"/>
                        <a:pt x="17110" y="2453"/>
                      </a:cubicBezTo>
                      <a:cubicBezTo>
                        <a:pt x="17110" y="1096"/>
                        <a:pt x="16015" y="0"/>
                        <a:pt x="14657" y="0"/>
                      </a:cubicBezTo>
                      <a:cubicBezTo>
                        <a:pt x="13300" y="0"/>
                        <a:pt x="12205" y="1096"/>
                        <a:pt x="12205" y="2453"/>
                      </a:cubicBezTo>
                      <a:close/>
                    </a:path>
                  </a:pathLst>
                </a:custGeom>
                <a:solidFill>
                  <a:srgbClr val="2EC4B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2" name="Google Shape;340;p21">
                  <a:extLst>
                    <a:ext uri="{FF2B5EF4-FFF2-40B4-BE49-F238E27FC236}">
                      <a16:creationId xmlns:a16="http://schemas.microsoft.com/office/drawing/2014/main" id="{F41DF80C-429D-1F7C-069B-4717DE6AC04C}"/>
                    </a:ext>
                  </a:extLst>
                </p:cNvPr>
                <p:cNvSpPr txBox="1"/>
                <p:nvPr/>
              </p:nvSpPr>
              <p:spPr>
                <a:xfrm>
                  <a:off x="3176952" y="3715825"/>
                  <a:ext cx="1295400" cy="429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>
                  <a:defPPr>
                    <a:defRPr lang="en-US"/>
                  </a:defPPr>
                  <a:lvl1pPr algn="ctr">
                    <a:defRPr>
                      <a:solidFill>
                        <a:schemeClr val="lt1"/>
                      </a:solidFill>
                      <a:latin typeface="Fira Sans Extra Condensed Medium"/>
                      <a:ea typeface="Fira Sans Extra Condensed Medium"/>
                      <a:cs typeface="Fira Sans Extra Condensed Medium"/>
                    </a:defRPr>
                  </a:lvl1pPr>
                </a:lstStyle>
                <a:p>
                  <a:r>
                    <a:rPr lang="en-US" sz="2000" b="1" dirty="0">
                      <a:latin typeface="Yu Gothic UI Semibold" panose="020B0700000000000000" pitchFamily="34" charset="-128"/>
                      <a:ea typeface="Yu Gothic UI Semibold" panose="020B0700000000000000" pitchFamily="34" charset="-128"/>
                    </a:rPr>
                    <a:t>Reframing the Message</a:t>
                  </a:r>
                  <a:endParaRPr sz="2000" b="1" dirty="0">
                    <a:latin typeface="Yu Gothic UI Semibold" panose="020B0700000000000000" pitchFamily="34" charset="-128"/>
                    <a:ea typeface="Yu Gothic UI Semibold" panose="020B0700000000000000" pitchFamily="34" charset="-128"/>
                    <a:cs typeface="Microsoft Sans Serif" panose="020B0604020202020204" pitchFamily="34" charset="0"/>
                    <a:sym typeface="Fira Sans Extra Condensed Medium"/>
                  </a:endParaRPr>
                </a:p>
              </p:txBody>
            </p:sp>
            <p:sp>
              <p:nvSpPr>
                <p:cNvPr id="53" name="Google Shape;341;p21">
                  <a:extLst>
                    <a:ext uri="{FF2B5EF4-FFF2-40B4-BE49-F238E27FC236}">
                      <a16:creationId xmlns:a16="http://schemas.microsoft.com/office/drawing/2014/main" id="{A0314FEA-8721-8EE4-C0F0-F632D00A4621}"/>
                    </a:ext>
                  </a:extLst>
                </p:cNvPr>
                <p:cNvSpPr txBox="1"/>
                <p:nvPr/>
              </p:nvSpPr>
              <p:spPr>
                <a:xfrm>
                  <a:off x="3143925" y="3326309"/>
                  <a:ext cx="1295400" cy="316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algn="ctr"/>
                  <a:r>
                    <a:rPr lang="en" sz="3200">
                      <a:solidFill>
                        <a:schemeClr val="lt1"/>
                      </a:solidFill>
                      <a:latin typeface="+mj-lt"/>
                      <a:ea typeface="Microsoft Sans Serif" panose="020B0604020202020204" pitchFamily="34" charset="0"/>
                      <a:cs typeface="Microsoft Sans Serif" panose="020B0604020202020204" pitchFamily="34" charset="0"/>
                      <a:sym typeface="Fira Sans Extra Condensed Medium"/>
                    </a:rPr>
                    <a:t>02</a:t>
                  </a:r>
                  <a:endParaRPr sz="3200">
                    <a:solidFill>
                      <a:schemeClr val="lt1"/>
                    </a:solidFill>
                    <a:latin typeface="+mj-lt"/>
                    <a:ea typeface="Microsoft Sans Serif" panose="020B0604020202020204" pitchFamily="34" charset="0"/>
                    <a:cs typeface="Microsoft Sans Serif" panose="020B0604020202020204" pitchFamily="34" charset="0"/>
                    <a:sym typeface="Fira Sans Extra Condensed Medium"/>
                  </a:endParaRPr>
                </a:p>
              </p:txBody>
            </p:sp>
            <p:sp>
              <p:nvSpPr>
                <p:cNvPr id="54" name="Google Shape;342;p21">
                  <a:extLst>
                    <a:ext uri="{FF2B5EF4-FFF2-40B4-BE49-F238E27FC236}">
                      <a16:creationId xmlns:a16="http://schemas.microsoft.com/office/drawing/2014/main" id="{B744B3EB-C7D7-B874-23B7-22F75E042C1A}"/>
                    </a:ext>
                  </a:extLst>
                </p:cNvPr>
                <p:cNvSpPr txBox="1"/>
                <p:nvPr/>
              </p:nvSpPr>
              <p:spPr>
                <a:xfrm>
                  <a:off x="3242663" y="1527625"/>
                  <a:ext cx="1295400" cy="1385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b" anchorCtr="0">
                  <a:noAutofit/>
                </a:bodyPr>
                <a:lstStyle/>
                <a:p>
                  <a:pPr algn="ctr"/>
                  <a:r>
                    <a:rPr lang="en-US" sz="2000" dirty="0">
                      <a:latin typeface="Aptos" panose="020B0004020202020204" pitchFamily="34" charset="0"/>
                    </a:rPr>
                    <a:t>Tested different ad narratives (Hedonic vs. Utilitarian) to determine which </a:t>
                  </a:r>
                  <a:r>
                    <a:rPr lang="en-US" sz="2000" b="1" dirty="0">
                      <a:latin typeface="Aptos" panose="020B0004020202020204" pitchFamily="34" charset="0"/>
                    </a:rPr>
                    <a:t>resonates most</a:t>
                  </a:r>
                  <a:r>
                    <a:rPr lang="en-US" sz="2000" dirty="0">
                      <a:latin typeface="Aptos" panose="020B0004020202020204" pitchFamily="34" charset="0"/>
                    </a:rPr>
                    <a:t> with Gen Z students and </a:t>
                  </a:r>
                  <a:r>
                    <a:rPr lang="en-US" sz="2000" b="1" dirty="0">
                      <a:latin typeface="Aptos" panose="020B0004020202020204" pitchFamily="34" charset="0"/>
                    </a:rPr>
                    <a:t>motivates real action</a:t>
                  </a:r>
                  <a:r>
                    <a:rPr lang="en-US" sz="2000" dirty="0">
                      <a:latin typeface="Aptos" panose="020B0004020202020204" pitchFamily="34" charset="0"/>
                    </a:rPr>
                    <a:t>.</a:t>
                  </a:r>
                  <a:endParaRPr sz="2000" dirty="0">
                    <a:solidFill>
                      <a:srgbClr val="434343"/>
                    </a:solidFill>
                    <a:latin typeface="Aptos" panose="020B0004020202020204" pitchFamily="34" charset="0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44" name="Google Shape;343;p21">
                <a:extLst>
                  <a:ext uri="{FF2B5EF4-FFF2-40B4-BE49-F238E27FC236}">
                    <a16:creationId xmlns:a16="http://schemas.microsoft.com/office/drawing/2014/main" id="{03B850BC-F989-3B14-5109-A93C9A47D5B9}"/>
                  </a:ext>
                </a:extLst>
              </p:cNvPr>
              <p:cNvGrpSpPr/>
              <p:nvPr/>
            </p:nvGrpSpPr>
            <p:grpSpPr>
              <a:xfrm>
                <a:off x="8829282" y="1103108"/>
                <a:ext cx="2542134" cy="6215030"/>
                <a:chOff x="6133914" y="1138100"/>
                <a:chExt cx="1359623" cy="3187403"/>
              </a:xfrm>
            </p:grpSpPr>
            <p:sp>
              <p:nvSpPr>
                <p:cNvPr id="45" name="Google Shape;344;p21">
                  <a:extLst>
                    <a:ext uri="{FF2B5EF4-FFF2-40B4-BE49-F238E27FC236}">
                      <a16:creationId xmlns:a16="http://schemas.microsoft.com/office/drawing/2014/main" id="{1A079DFF-B729-1922-30F1-F2811BB3C694}"/>
                    </a:ext>
                  </a:extLst>
                </p:cNvPr>
                <p:cNvSpPr/>
                <p:nvPr/>
              </p:nvSpPr>
              <p:spPr>
                <a:xfrm>
                  <a:off x="6133914" y="1138100"/>
                  <a:ext cx="1359623" cy="3187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4" h="64033" extrusionOk="0">
                      <a:moveTo>
                        <a:pt x="4692" y="0"/>
                      </a:moveTo>
                      <a:cubicBezTo>
                        <a:pt x="2108" y="0"/>
                        <a:pt x="1" y="2096"/>
                        <a:pt x="1" y="4691"/>
                      </a:cubicBezTo>
                      <a:lnTo>
                        <a:pt x="1" y="9573"/>
                      </a:lnTo>
                      <a:cubicBezTo>
                        <a:pt x="49" y="9561"/>
                        <a:pt x="84" y="9561"/>
                        <a:pt x="120" y="9549"/>
                      </a:cubicBezTo>
                      <a:lnTo>
                        <a:pt x="132" y="9549"/>
                      </a:lnTo>
                      <a:cubicBezTo>
                        <a:pt x="382" y="9502"/>
                        <a:pt x="656" y="9454"/>
                        <a:pt x="918" y="9418"/>
                      </a:cubicBezTo>
                      <a:cubicBezTo>
                        <a:pt x="1073" y="9394"/>
                        <a:pt x="1215" y="9383"/>
                        <a:pt x="1370" y="9371"/>
                      </a:cubicBezTo>
                      <a:lnTo>
                        <a:pt x="1406" y="9371"/>
                      </a:lnTo>
                      <a:cubicBezTo>
                        <a:pt x="1549" y="9359"/>
                        <a:pt x="1704" y="9359"/>
                        <a:pt x="1846" y="9359"/>
                      </a:cubicBezTo>
                      <a:cubicBezTo>
                        <a:pt x="1858" y="9371"/>
                        <a:pt x="1882" y="9371"/>
                        <a:pt x="1894" y="9371"/>
                      </a:cubicBezTo>
                      <a:cubicBezTo>
                        <a:pt x="1954" y="9371"/>
                        <a:pt x="2013" y="9371"/>
                        <a:pt x="2073" y="9383"/>
                      </a:cubicBezTo>
                      <a:lnTo>
                        <a:pt x="2120" y="9383"/>
                      </a:lnTo>
                      <a:cubicBezTo>
                        <a:pt x="2180" y="9394"/>
                        <a:pt x="2251" y="9406"/>
                        <a:pt x="2323" y="9418"/>
                      </a:cubicBezTo>
                      <a:lnTo>
                        <a:pt x="2370" y="9418"/>
                      </a:lnTo>
                      <a:cubicBezTo>
                        <a:pt x="2418" y="9430"/>
                        <a:pt x="2477" y="9442"/>
                        <a:pt x="2537" y="9466"/>
                      </a:cubicBezTo>
                      <a:cubicBezTo>
                        <a:pt x="2549" y="9466"/>
                        <a:pt x="2573" y="9478"/>
                        <a:pt x="2597" y="9478"/>
                      </a:cubicBezTo>
                      <a:cubicBezTo>
                        <a:pt x="2656" y="9502"/>
                        <a:pt x="2728" y="9514"/>
                        <a:pt x="2799" y="9549"/>
                      </a:cubicBezTo>
                      <a:cubicBezTo>
                        <a:pt x="3037" y="9633"/>
                        <a:pt x="3251" y="9752"/>
                        <a:pt x="3454" y="9895"/>
                      </a:cubicBezTo>
                      <a:cubicBezTo>
                        <a:pt x="4228" y="10442"/>
                        <a:pt x="4692" y="11323"/>
                        <a:pt x="4740" y="12252"/>
                      </a:cubicBezTo>
                      <a:cubicBezTo>
                        <a:pt x="4763" y="12776"/>
                        <a:pt x="4656" y="13323"/>
                        <a:pt x="4382" y="13812"/>
                      </a:cubicBezTo>
                      <a:cubicBezTo>
                        <a:pt x="3978" y="14538"/>
                        <a:pt x="3275" y="15074"/>
                        <a:pt x="2466" y="15264"/>
                      </a:cubicBezTo>
                      <a:cubicBezTo>
                        <a:pt x="2466" y="15276"/>
                        <a:pt x="2466" y="15276"/>
                        <a:pt x="2466" y="15276"/>
                      </a:cubicBezTo>
                      <a:cubicBezTo>
                        <a:pt x="2382" y="15288"/>
                        <a:pt x="2299" y="15312"/>
                        <a:pt x="2216" y="15324"/>
                      </a:cubicBezTo>
                      <a:cubicBezTo>
                        <a:pt x="2192" y="15324"/>
                        <a:pt x="2168" y="15324"/>
                        <a:pt x="2144" y="15336"/>
                      </a:cubicBezTo>
                      <a:cubicBezTo>
                        <a:pt x="2061" y="15336"/>
                        <a:pt x="1977" y="15348"/>
                        <a:pt x="1894" y="15359"/>
                      </a:cubicBezTo>
                      <a:lnTo>
                        <a:pt x="1537" y="15359"/>
                      </a:lnTo>
                      <a:cubicBezTo>
                        <a:pt x="1477" y="15359"/>
                        <a:pt x="1406" y="15348"/>
                        <a:pt x="1346" y="15348"/>
                      </a:cubicBezTo>
                      <a:cubicBezTo>
                        <a:pt x="1287" y="15336"/>
                        <a:pt x="1239" y="15336"/>
                        <a:pt x="1180" y="15336"/>
                      </a:cubicBezTo>
                      <a:cubicBezTo>
                        <a:pt x="1144" y="15324"/>
                        <a:pt x="1108" y="15324"/>
                        <a:pt x="1073" y="15324"/>
                      </a:cubicBezTo>
                      <a:cubicBezTo>
                        <a:pt x="1025" y="15312"/>
                        <a:pt x="965" y="15300"/>
                        <a:pt x="918" y="15300"/>
                      </a:cubicBezTo>
                      <a:cubicBezTo>
                        <a:pt x="644" y="15264"/>
                        <a:pt x="370" y="15205"/>
                        <a:pt x="108" y="15157"/>
                      </a:cubicBezTo>
                      <a:lnTo>
                        <a:pt x="108" y="15169"/>
                      </a:lnTo>
                      <a:cubicBezTo>
                        <a:pt x="72" y="15157"/>
                        <a:pt x="37" y="15145"/>
                        <a:pt x="1" y="15145"/>
                      </a:cubicBezTo>
                      <a:lnTo>
                        <a:pt x="1" y="59341"/>
                      </a:lnTo>
                      <a:cubicBezTo>
                        <a:pt x="1" y="61937"/>
                        <a:pt x="2096" y="64032"/>
                        <a:pt x="4692" y="64032"/>
                      </a:cubicBezTo>
                      <a:lnTo>
                        <a:pt x="22623" y="64032"/>
                      </a:lnTo>
                      <a:cubicBezTo>
                        <a:pt x="25207" y="64032"/>
                        <a:pt x="27314" y="61937"/>
                        <a:pt x="27314" y="59341"/>
                      </a:cubicBezTo>
                      <a:lnTo>
                        <a:pt x="27314" y="4691"/>
                      </a:lnTo>
                      <a:cubicBezTo>
                        <a:pt x="27314" y="2096"/>
                        <a:pt x="25207" y="0"/>
                        <a:pt x="2262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9" name="Google Shape;348;p21">
                  <a:extLst>
                    <a:ext uri="{FF2B5EF4-FFF2-40B4-BE49-F238E27FC236}">
                      <a16:creationId xmlns:a16="http://schemas.microsoft.com/office/drawing/2014/main" id="{B4A3E99A-E862-A347-067B-3D13CF293F7B}"/>
                    </a:ext>
                  </a:extLst>
                </p:cNvPr>
                <p:cNvSpPr txBox="1"/>
                <p:nvPr/>
              </p:nvSpPr>
              <p:spPr>
                <a:xfrm>
                  <a:off x="6191087" y="1430990"/>
                  <a:ext cx="1295400" cy="1385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b" anchorCtr="0">
                  <a:noAutofit/>
                </a:bodyPr>
                <a:lstStyle/>
                <a:p>
                  <a:pPr algn="ctr"/>
                  <a:r>
                    <a:rPr lang="en-US" sz="2000" dirty="0">
                      <a:latin typeface="Aptos" panose="020B0004020202020204" pitchFamily="34" charset="0"/>
                    </a:rPr>
                    <a:t>Aligned messaging with </a:t>
                  </a:r>
                  <a:r>
                    <a:rPr lang="en-US" sz="2000" b="1" dirty="0">
                      <a:latin typeface="Aptos" panose="020B0004020202020204" pitchFamily="34" charset="0"/>
                    </a:rPr>
                    <a:t>academic identity and self-improvement</a:t>
                  </a:r>
                  <a:r>
                    <a:rPr lang="en-US" sz="2000" dirty="0">
                      <a:latin typeface="Aptos" panose="020B0004020202020204" pitchFamily="34" charset="0"/>
                    </a:rPr>
                    <a:t>, responding to student values like </a:t>
                  </a:r>
                  <a:r>
                    <a:rPr lang="en-US" sz="2000" b="1" dirty="0">
                      <a:latin typeface="Aptos" panose="020B0004020202020204" pitchFamily="34" charset="0"/>
                    </a:rPr>
                    <a:t>wellness, focus, and performance</a:t>
                  </a:r>
                  <a:r>
                    <a:rPr lang="en-US" sz="2000" dirty="0">
                      <a:latin typeface="Aptos" panose="020B0004020202020204" pitchFamily="34" charset="0"/>
                    </a:rPr>
                    <a:t>.</a:t>
                  </a:r>
                  <a:endParaRPr sz="2000" dirty="0">
                    <a:solidFill>
                      <a:srgbClr val="434343"/>
                    </a:solidFill>
                    <a:latin typeface="Aptos" panose="020B0004020202020204" pitchFamily="34" charset="0"/>
                    <a:ea typeface="Roboto"/>
                    <a:cs typeface="Roboto"/>
                    <a:sym typeface="Roboto"/>
                  </a:endParaRPr>
                </a:p>
              </p:txBody>
            </p:sp>
          </p:grpSp>
          <p:grpSp>
            <p:nvGrpSpPr>
              <p:cNvPr id="65" name="Google Shape;331;p21">
                <a:extLst>
                  <a:ext uri="{FF2B5EF4-FFF2-40B4-BE49-F238E27FC236}">
                    <a16:creationId xmlns:a16="http://schemas.microsoft.com/office/drawing/2014/main" id="{D84BF475-A003-A5C6-7EBF-AC6D0B1C8368}"/>
                  </a:ext>
                </a:extLst>
              </p:cNvPr>
              <p:cNvGrpSpPr/>
              <p:nvPr/>
            </p:nvGrpSpPr>
            <p:grpSpPr>
              <a:xfrm>
                <a:off x="11553531" y="1188714"/>
                <a:ext cx="3274599" cy="6302772"/>
                <a:chOff x="4589468" y="1138100"/>
                <a:chExt cx="1751372" cy="3232402"/>
              </a:xfrm>
            </p:grpSpPr>
            <p:sp>
              <p:nvSpPr>
                <p:cNvPr id="66" name="Google Shape;332;p21">
                  <a:extLst>
                    <a:ext uri="{FF2B5EF4-FFF2-40B4-BE49-F238E27FC236}">
                      <a16:creationId xmlns:a16="http://schemas.microsoft.com/office/drawing/2014/main" id="{9F4ED070-4FDC-D204-2339-19CEB0ACD454}"/>
                    </a:ext>
                  </a:extLst>
                </p:cNvPr>
                <p:cNvSpPr/>
                <p:nvPr/>
              </p:nvSpPr>
              <p:spPr>
                <a:xfrm>
                  <a:off x="4638648" y="1183149"/>
                  <a:ext cx="1359623" cy="31873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14" h="64032" extrusionOk="0">
                      <a:moveTo>
                        <a:pt x="4692" y="0"/>
                      </a:moveTo>
                      <a:cubicBezTo>
                        <a:pt x="2108" y="0"/>
                        <a:pt x="1" y="2096"/>
                        <a:pt x="1" y="4691"/>
                      </a:cubicBezTo>
                      <a:lnTo>
                        <a:pt x="1" y="48887"/>
                      </a:lnTo>
                      <a:cubicBezTo>
                        <a:pt x="48" y="48875"/>
                        <a:pt x="96" y="48875"/>
                        <a:pt x="131" y="48863"/>
                      </a:cubicBezTo>
                      <a:cubicBezTo>
                        <a:pt x="405" y="48816"/>
                        <a:pt x="679" y="48768"/>
                        <a:pt x="965" y="48732"/>
                      </a:cubicBezTo>
                      <a:cubicBezTo>
                        <a:pt x="1036" y="48721"/>
                        <a:pt x="1096" y="48709"/>
                        <a:pt x="1167" y="48709"/>
                      </a:cubicBezTo>
                      <a:cubicBezTo>
                        <a:pt x="1191" y="48709"/>
                        <a:pt x="1203" y="48697"/>
                        <a:pt x="1227" y="48697"/>
                      </a:cubicBezTo>
                      <a:cubicBezTo>
                        <a:pt x="1274" y="48697"/>
                        <a:pt x="1334" y="48685"/>
                        <a:pt x="1394" y="48685"/>
                      </a:cubicBezTo>
                      <a:lnTo>
                        <a:pt x="1441" y="48685"/>
                      </a:lnTo>
                      <a:cubicBezTo>
                        <a:pt x="1513" y="48685"/>
                        <a:pt x="1584" y="48673"/>
                        <a:pt x="1655" y="48673"/>
                      </a:cubicBezTo>
                      <a:lnTo>
                        <a:pt x="1679" y="48673"/>
                      </a:lnTo>
                      <a:cubicBezTo>
                        <a:pt x="1739" y="48673"/>
                        <a:pt x="1798" y="48673"/>
                        <a:pt x="1858" y="48685"/>
                      </a:cubicBezTo>
                      <a:lnTo>
                        <a:pt x="1917" y="48685"/>
                      </a:lnTo>
                      <a:cubicBezTo>
                        <a:pt x="1977" y="48685"/>
                        <a:pt x="2036" y="48685"/>
                        <a:pt x="2096" y="48697"/>
                      </a:cubicBezTo>
                      <a:lnTo>
                        <a:pt x="2132" y="48697"/>
                      </a:lnTo>
                      <a:cubicBezTo>
                        <a:pt x="2203" y="48709"/>
                        <a:pt x="2263" y="48721"/>
                        <a:pt x="2334" y="48732"/>
                      </a:cubicBezTo>
                      <a:cubicBezTo>
                        <a:pt x="2346" y="48732"/>
                        <a:pt x="2370" y="48732"/>
                        <a:pt x="2382" y="48744"/>
                      </a:cubicBezTo>
                      <a:cubicBezTo>
                        <a:pt x="2441" y="48756"/>
                        <a:pt x="2489" y="48768"/>
                        <a:pt x="2537" y="48780"/>
                      </a:cubicBezTo>
                      <a:cubicBezTo>
                        <a:pt x="2560" y="48780"/>
                        <a:pt x="2584" y="48792"/>
                        <a:pt x="2596" y="48792"/>
                      </a:cubicBezTo>
                      <a:cubicBezTo>
                        <a:pt x="2668" y="48816"/>
                        <a:pt x="2739" y="48840"/>
                        <a:pt x="2798" y="48863"/>
                      </a:cubicBezTo>
                      <a:cubicBezTo>
                        <a:pt x="4489" y="49494"/>
                        <a:pt x="5263" y="51554"/>
                        <a:pt x="4382" y="53126"/>
                      </a:cubicBezTo>
                      <a:cubicBezTo>
                        <a:pt x="3977" y="53852"/>
                        <a:pt x="3275" y="54388"/>
                        <a:pt x="2477" y="54590"/>
                      </a:cubicBezTo>
                      <a:cubicBezTo>
                        <a:pt x="2382" y="54602"/>
                        <a:pt x="2298" y="54626"/>
                        <a:pt x="2215" y="54638"/>
                      </a:cubicBezTo>
                      <a:cubicBezTo>
                        <a:pt x="2191" y="54638"/>
                        <a:pt x="2167" y="54638"/>
                        <a:pt x="2156" y="54650"/>
                      </a:cubicBezTo>
                      <a:cubicBezTo>
                        <a:pt x="2072" y="54650"/>
                        <a:pt x="1989" y="54662"/>
                        <a:pt x="1894" y="54674"/>
                      </a:cubicBezTo>
                      <a:lnTo>
                        <a:pt x="1560" y="54674"/>
                      </a:lnTo>
                      <a:cubicBezTo>
                        <a:pt x="1477" y="54674"/>
                        <a:pt x="1405" y="54662"/>
                        <a:pt x="1322" y="54662"/>
                      </a:cubicBezTo>
                      <a:cubicBezTo>
                        <a:pt x="1286" y="54650"/>
                        <a:pt x="1263" y="54650"/>
                        <a:pt x="1227" y="54650"/>
                      </a:cubicBezTo>
                      <a:cubicBezTo>
                        <a:pt x="1167" y="54650"/>
                        <a:pt x="1120" y="54638"/>
                        <a:pt x="1060" y="54626"/>
                      </a:cubicBezTo>
                      <a:cubicBezTo>
                        <a:pt x="1024" y="54626"/>
                        <a:pt x="989" y="54626"/>
                        <a:pt x="965" y="54614"/>
                      </a:cubicBezTo>
                      <a:cubicBezTo>
                        <a:pt x="679" y="54578"/>
                        <a:pt x="393" y="54531"/>
                        <a:pt x="120" y="54471"/>
                      </a:cubicBezTo>
                      <a:lnTo>
                        <a:pt x="108" y="54483"/>
                      </a:lnTo>
                      <a:cubicBezTo>
                        <a:pt x="84" y="54471"/>
                        <a:pt x="48" y="54459"/>
                        <a:pt x="1" y="54459"/>
                      </a:cubicBezTo>
                      <a:lnTo>
                        <a:pt x="1" y="59341"/>
                      </a:lnTo>
                      <a:cubicBezTo>
                        <a:pt x="1" y="61936"/>
                        <a:pt x="2108" y="64032"/>
                        <a:pt x="4692" y="64032"/>
                      </a:cubicBezTo>
                      <a:lnTo>
                        <a:pt x="22622" y="64032"/>
                      </a:lnTo>
                      <a:cubicBezTo>
                        <a:pt x="25218" y="64032"/>
                        <a:pt x="27313" y="61936"/>
                        <a:pt x="27313" y="59341"/>
                      </a:cubicBezTo>
                      <a:lnTo>
                        <a:pt x="27313" y="4691"/>
                      </a:lnTo>
                      <a:cubicBezTo>
                        <a:pt x="27313" y="2096"/>
                        <a:pt x="25218" y="0"/>
                        <a:pt x="226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7" name="Google Shape;333;p21">
                  <a:extLst>
                    <a:ext uri="{FF2B5EF4-FFF2-40B4-BE49-F238E27FC236}">
                      <a16:creationId xmlns:a16="http://schemas.microsoft.com/office/drawing/2014/main" id="{29D87ADA-443A-22B2-8892-4534B214EBBC}"/>
                    </a:ext>
                  </a:extLst>
                </p:cNvPr>
                <p:cNvSpPr/>
                <p:nvPr/>
              </p:nvSpPr>
              <p:spPr>
                <a:xfrm>
                  <a:off x="4589468" y="1138100"/>
                  <a:ext cx="1751372" cy="13851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84" h="27826" extrusionOk="0">
                      <a:moveTo>
                        <a:pt x="0" y="5477"/>
                      </a:moveTo>
                      <a:lnTo>
                        <a:pt x="0" y="21205"/>
                      </a:lnTo>
                      <a:cubicBezTo>
                        <a:pt x="0" y="21610"/>
                        <a:pt x="322" y="21932"/>
                        <a:pt x="727" y="21932"/>
                      </a:cubicBezTo>
                      <a:lnTo>
                        <a:pt x="11335" y="21932"/>
                      </a:lnTo>
                      <a:cubicBezTo>
                        <a:pt x="12633" y="21932"/>
                        <a:pt x="12526" y="23134"/>
                        <a:pt x="12454" y="23480"/>
                      </a:cubicBezTo>
                      <a:cubicBezTo>
                        <a:pt x="12454" y="23515"/>
                        <a:pt x="12442" y="23539"/>
                        <a:pt x="12442" y="23575"/>
                      </a:cubicBezTo>
                      <a:cubicBezTo>
                        <a:pt x="12442" y="23575"/>
                        <a:pt x="12442" y="23587"/>
                        <a:pt x="12442" y="23587"/>
                      </a:cubicBezTo>
                      <a:lnTo>
                        <a:pt x="12442" y="23587"/>
                      </a:lnTo>
                      <a:cubicBezTo>
                        <a:pt x="12288" y="24313"/>
                        <a:pt x="12228" y="24813"/>
                        <a:pt x="12216" y="25099"/>
                      </a:cubicBezTo>
                      <a:cubicBezTo>
                        <a:pt x="12204" y="25123"/>
                        <a:pt x="12204" y="25158"/>
                        <a:pt x="12204" y="25182"/>
                      </a:cubicBezTo>
                      <a:cubicBezTo>
                        <a:pt x="12192" y="25301"/>
                        <a:pt x="12192" y="25373"/>
                        <a:pt x="12192" y="25373"/>
                      </a:cubicBezTo>
                      <a:cubicBezTo>
                        <a:pt x="12192" y="26730"/>
                        <a:pt x="13288" y="27825"/>
                        <a:pt x="14645" y="27825"/>
                      </a:cubicBezTo>
                      <a:cubicBezTo>
                        <a:pt x="16002" y="27825"/>
                        <a:pt x="17098" y="26730"/>
                        <a:pt x="17098" y="25373"/>
                      </a:cubicBezTo>
                      <a:cubicBezTo>
                        <a:pt x="17098" y="25373"/>
                        <a:pt x="17098" y="25301"/>
                        <a:pt x="17098" y="25182"/>
                      </a:cubicBezTo>
                      <a:cubicBezTo>
                        <a:pt x="17086" y="25158"/>
                        <a:pt x="17086" y="25123"/>
                        <a:pt x="17086" y="25099"/>
                      </a:cubicBezTo>
                      <a:cubicBezTo>
                        <a:pt x="17062" y="24813"/>
                        <a:pt x="17002" y="24313"/>
                        <a:pt x="16860" y="23587"/>
                      </a:cubicBezTo>
                      <a:lnTo>
                        <a:pt x="16860" y="23587"/>
                      </a:lnTo>
                      <a:cubicBezTo>
                        <a:pt x="16860" y="23587"/>
                        <a:pt x="16860" y="23575"/>
                        <a:pt x="16860" y="23575"/>
                      </a:cubicBezTo>
                      <a:cubicBezTo>
                        <a:pt x="16848" y="23539"/>
                        <a:pt x="16848" y="23515"/>
                        <a:pt x="16836" y="23480"/>
                      </a:cubicBezTo>
                      <a:cubicBezTo>
                        <a:pt x="16776" y="23122"/>
                        <a:pt x="16657" y="21932"/>
                        <a:pt x="17967" y="21932"/>
                      </a:cubicBezTo>
                      <a:lnTo>
                        <a:pt x="28563" y="21932"/>
                      </a:lnTo>
                      <a:cubicBezTo>
                        <a:pt x="28968" y="21932"/>
                        <a:pt x="29302" y="21610"/>
                        <a:pt x="29302" y="21205"/>
                      </a:cubicBezTo>
                      <a:lnTo>
                        <a:pt x="29302" y="15681"/>
                      </a:lnTo>
                      <a:cubicBezTo>
                        <a:pt x="29302" y="14359"/>
                        <a:pt x="30492" y="14490"/>
                        <a:pt x="30837" y="14550"/>
                      </a:cubicBezTo>
                      <a:cubicBezTo>
                        <a:pt x="30861" y="14550"/>
                        <a:pt x="30885" y="14562"/>
                        <a:pt x="30921" y="14562"/>
                      </a:cubicBezTo>
                      <a:cubicBezTo>
                        <a:pt x="30921" y="14562"/>
                        <a:pt x="30933" y="14574"/>
                        <a:pt x="30933" y="14574"/>
                      </a:cubicBezTo>
                      <a:lnTo>
                        <a:pt x="30933" y="14562"/>
                      </a:lnTo>
                      <a:cubicBezTo>
                        <a:pt x="31671" y="14717"/>
                        <a:pt x="32171" y="14776"/>
                        <a:pt x="32457" y="14800"/>
                      </a:cubicBezTo>
                      <a:cubicBezTo>
                        <a:pt x="32492" y="14800"/>
                        <a:pt x="32516" y="14800"/>
                        <a:pt x="32540" y="14800"/>
                      </a:cubicBezTo>
                      <a:cubicBezTo>
                        <a:pt x="32671" y="14812"/>
                        <a:pt x="32731" y="14812"/>
                        <a:pt x="32731" y="14812"/>
                      </a:cubicBezTo>
                      <a:cubicBezTo>
                        <a:pt x="34088" y="14812"/>
                        <a:pt x="35183" y="13716"/>
                        <a:pt x="35183" y="12359"/>
                      </a:cubicBezTo>
                      <a:cubicBezTo>
                        <a:pt x="35183" y="11002"/>
                        <a:pt x="34088" y="9906"/>
                        <a:pt x="32731" y="9906"/>
                      </a:cubicBezTo>
                      <a:cubicBezTo>
                        <a:pt x="32731" y="9906"/>
                        <a:pt x="32671" y="9906"/>
                        <a:pt x="32540" y="9918"/>
                      </a:cubicBezTo>
                      <a:cubicBezTo>
                        <a:pt x="32516" y="9918"/>
                        <a:pt x="32492" y="9918"/>
                        <a:pt x="32457" y="9918"/>
                      </a:cubicBezTo>
                      <a:cubicBezTo>
                        <a:pt x="32183" y="9942"/>
                        <a:pt x="31671" y="10002"/>
                        <a:pt x="30945" y="10145"/>
                      </a:cubicBezTo>
                      <a:lnTo>
                        <a:pt x="30945" y="10145"/>
                      </a:lnTo>
                      <a:cubicBezTo>
                        <a:pt x="30945" y="10145"/>
                        <a:pt x="30945" y="10145"/>
                        <a:pt x="30933" y="10145"/>
                      </a:cubicBezTo>
                      <a:cubicBezTo>
                        <a:pt x="30909" y="10156"/>
                        <a:pt x="30873" y="10156"/>
                        <a:pt x="30849" y="10168"/>
                      </a:cubicBezTo>
                      <a:cubicBezTo>
                        <a:pt x="30492" y="10228"/>
                        <a:pt x="29302" y="10347"/>
                        <a:pt x="29302" y="9037"/>
                      </a:cubicBezTo>
                      <a:lnTo>
                        <a:pt x="29302" y="5477"/>
                      </a:lnTo>
                      <a:cubicBezTo>
                        <a:pt x="29302" y="2453"/>
                        <a:pt x="26849" y="0"/>
                        <a:pt x="23813" y="0"/>
                      </a:cubicBezTo>
                      <a:lnTo>
                        <a:pt x="5477" y="0"/>
                      </a:lnTo>
                      <a:cubicBezTo>
                        <a:pt x="2453" y="0"/>
                        <a:pt x="0" y="2453"/>
                        <a:pt x="0" y="547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8" name="Google Shape;334;p21">
                  <a:extLst>
                    <a:ext uri="{FF2B5EF4-FFF2-40B4-BE49-F238E27FC236}">
                      <a16:creationId xmlns:a16="http://schemas.microsoft.com/office/drawing/2014/main" id="{D9261AC0-40F2-AF2D-6510-446D35580E3E}"/>
                    </a:ext>
                  </a:extLst>
                </p:cNvPr>
                <p:cNvSpPr txBox="1"/>
                <p:nvPr/>
              </p:nvSpPr>
              <p:spPr>
                <a:xfrm>
                  <a:off x="4671027" y="1617875"/>
                  <a:ext cx="1295400" cy="429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algn="ctr"/>
                  <a:r>
                    <a:rPr lang="en-US" sz="2000" dirty="0">
                      <a:latin typeface="Yu Gothic UI Semibold" panose="020B0700000000000000" pitchFamily="34" charset="-128"/>
                      <a:ea typeface="Yu Gothic UI Semibold" panose="020B0700000000000000" pitchFamily="34" charset="-128"/>
                    </a:rPr>
                    <a:t>Informing Strategic Planning</a:t>
                  </a:r>
                  <a:endParaRPr sz="2000" dirty="0">
                    <a:solidFill>
                      <a:schemeClr val="lt1"/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  <a:cs typeface="Microsoft Sans Serif" panose="020B0604020202020204" pitchFamily="34" charset="0"/>
                    <a:sym typeface="Fira Sans Extra Condensed Medium"/>
                  </a:endParaRPr>
                </a:p>
              </p:txBody>
            </p:sp>
            <p:sp>
              <p:nvSpPr>
                <p:cNvPr id="69" name="Google Shape;335;p21">
                  <a:extLst>
                    <a:ext uri="{FF2B5EF4-FFF2-40B4-BE49-F238E27FC236}">
                      <a16:creationId xmlns:a16="http://schemas.microsoft.com/office/drawing/2014/main" id="{AC99CF25-3AA1-9DD3-870F-FA4AB52A4361}"/>
                    </a:ext>
                  </a:extLst>
                </p:cNvPr>
                <p:cNvSpPr txBox="1"/>
                <p:nvPr/>
              </p:nvSpPr>
              <p:spPr>
                <a:xfrm>
                  <a:off x="4670759" y="1242112"/>
                  <a:ext cx="1295400" cy="316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algn="ctr"/>
                  <a:r>
                    <a:rPr lang="en" sz="3200">
                      <a:solidFill>
                        <a:schemeClr val="lt1"/>
                      </a:solidFill>
                      <a:latin typeface="+mj-lt"/>
                      <a:ea typeface="Microsoft Sans Serif" panose="020B0604020202020204" pitchFamily="34" charset="0"/>
                      <a:cs typeface="Microsoft Sans Serif" panose="020B0604020202020204" pitchFamily="34" charset="0"/>
                      <a:sym typeface="Fira Sans Extra Condensed Medium"/>
                    </a:rPr>
                    <a:t>05</a:t>
                  </a:r>
                  <a:endParaRPr sz="3200">
                    <a:solidFill>
                      <a:schemeClr val="lt1"/>
                    </a:solidFill>
                    <a:latin typeface="+mj-lt"/>
                    <a:ea typeface="Microsoft Sans Serif" panose="020B0604020202020204" pitchFamily="34" charset="0"/>
                    <a:cs typeface="Microsoft Sans Serif" panose="020B0604020202020204" pitchFamily="34" charset="0"/>
                    <a:sym typeface="Fira Sans Extra Condensed Medium"/>
                  </a:endParaRPr>
                </a:p>
              </p:txBody>
            </p:sp>
            <p:sp>
              <p:nvSpPr>
                <p:cNvPr id="70" name="Google Shape;336;p21">
                  <a:extLst>
                    <a:ext uri="{FF2B5EF4-FFF2-40B4-BE49-F238E27FC236}">
                      <a16:creationId xmlns:a16="http://schemas.microsoft.com/office/drawing/2014/main" id="{502ABB85-E3BB-6784-4E26-9FBB0E1CC4C0}"/>
                    </a:ext>
                  </a:extLst>
                </p:cNvPr>
                <p:cNvSpPr txBox="1"/>
                <p:nvPr/>
              </p:nvSpPr>
              <p:spPr>
                <a:xfrm>
                  <a:off x="4702871" y="2598856"/>
                  <a:ext cx="1295400" cy="1385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121900" tIns="121900" rIns="121900" bIns="121900" anchor="t" anchorCtr="0">
                  <a:noAutofit/>
                </a:bodyPr>
                <a:lstStyle/>
                <a:p>
                  <a:pPr algn="ctr"/>
                  <a:r>
                    <a:rPr lang="en-US" sz="2000" dirty="0">
                      <a:latin typeface="Aptos" panose="020B0004020202020204" pitchFamily="34" charset="0"/>
                    </a:rPr>
                    <a:t>Generated early signals and behavior insights to help </a:t>
                  </a:r>
                  <a:r>
                    <a:rPr lang="en-US" sz="2000" b="1" dirty="0">
                      <a:latin typeface="Aptos" panose="020B0004020202020204" pitchFamily="34" charset="0"/>
                    </a:rPr>
                    <a:t>validate the potential market</a:t>
                  </a:r>
                  <a:r>
                    <a:rPr lang="en-US" sz="2000" dirty="0">
                      <a:latin typeface="Aptos" panose="020B0004020202020204" pitchFamily="34" charset="0"/>
                    </a:rPr>
                    <a:t> and guide </a:t>
                  </a:r>
                  <a:r>
                    <a:rPr lang="en-US" sz="2000" dirty="0" err="1">
                      <a:latin typeface="Aptos" panose="020B0004020202020204" pitchFamily="34" charset="0"/>
                    </a:rPr>
                    <a:t>GenNA’s</a:t>
                  </a:r>
                  <a:r>
                    <a:rPr lang="en-US" sz="2000" dirty="0">
                      <a:latin typeface="Aptos" panose="020B0004020202020204" pitchFamily="34" charset="0"/>
                    </a:rPr>
                    <a:t> </a:t>
                  </a:r>
                  <a:r>
                    <a:rPr lang="en-US" sz="2000" b="1" dirty="0">
                      <a:latin typeface="Aptos" panose="020B0004020202020204" pitchFamily="34" charset="0"/>
                    </a:rPr>
                    <a:t>future outreach and scaling</a:t>
                  </a:r>
                  <a:endParaRPr sz="2000" dirty="0">
                    <a:solidFill>
                      <a:srgbClr val="434343"/>
                    </a:solidFill>
                    <a:latin typeface="Aptos" panose="020B0004020202020204" pitchFamily="34" charset="0"/>
                    <a:ea typeface="Roboto"/>
                    <a:cs typeface="Roboto"/>
                    <a:sym typeface="Roboto"/>
                  </a:endParaRPr>
                </a:p>
              </p:txBody>
            </p:sp>
          </p:grpSp>
        </p:grpSp>
        <p:sp>
          <p:nvSpPr>
            <p:cNvPr id="71" name="Google Shape;339;p21">
              <a:extLst>
                <a:ext uri="{FF2B5EF4-FFF2-40B4-BE49-F238E27FC236}">
                  <a16:creationId xmlns:a16="http://schemas.microsoft.com/office/drawing/2014/main" id="{EA6DE851-12BE-8722-5A50-1E1787E068FE}"/>
                </a:ext>
              </a:extLst>
            </p:cNvPr>
            <p:cNvSpPr/>
            <p:nvPr/>
          </p:nvSpPr>
          <p:spPr>
            <a:xfrm>
              <a:off x="8416929" y="4913039"/>
              <a:ext cx="3275715" cy="2700688"/>
            </a:xfrm>
            <a:custGeom>
              <a:avLst/>
              <a:gdLst/>
              <a:ahLst/>
              <a:cxnLst/>
              <a:rect l="l" t="t" r="r" b="b"/>
              <a:pathLst>
                <a:path w="35196" h="27825" extrusionOk="0">
                  <a:moveTo>
                    <a:pt x="12205" y="2453"/>
                  </a:moveTo>
                  <a:cubicBezTo>
                    <a:pt x="12205" y="2453"/>
                    <a:pt x="12205" y="2524"/>
                    <a:pt x="12205" y="2643"/>
                  </a:cubicBezTo>
                  <a:cubicBezTo>
                    <a:pt x="12217" y="2667"/>
                    <a:pt x="12217" y="2703"/>
                    <a:pt x="12217" y="2727"/>
                  </a:cubicBezTo>
                  <a:cubicBezTo>
                    <a:pt x="12240" y="3012"/>
                    <a:pt x="12300" y="3512"/>
                    <a:pt x="12443" y="4239"/>
                  </a:cubicBezTo>
                  <a:lnTo>
                    <a:pt x="12443" y="4239"/>
                  </a:lnTo>
                  <a:cubicBezTo>
                    <a:pt x="12443" y="4239"/>
                    <a:pt x="12443" y="4251"/>
                    <a:pt x="12443" y="4251"/>
                  </a:cubicBezTo>
                  <a:cubicBezTo>
                    <a:pt x="12455" y="4286"/>
                    <a:pt x="12455" y="4310"/>
                    <a:pt x="12467" y="4346"/>
                  </a:cubicBezTo>
                  <a:cubicBezTo>
                    <a:pt x="12526" y="4691"/>
                    <a:pt x="12645" y="5894"/>
                    <a:pt x="11336" y="5894"/>
                  </a:cubicBezTo>
                  <a:lnTo>
                    <a:pt x="739" y="5894"/>
                  </a:lnTo>
                  <a:cubicBezTo>
                    <a:pt x="334" y="5894"/>
                    <a:pt x="1" y="6215"/>
                    <a:pt x="1" y="6620"/>
                  </a:cubicBezTo>
                  <a:lnTo>
                    <a:pt x="1" y="22348"/>
                  </a:lnTo>
                  <a:cubicBezTo>
                    <a:pt x="1" y="25372"/>
                    <a:pt x="2454" y="27825"/>
                    <a:pt x="5490" y="27825"/>
                  </a:cubicBezTo>
                  <a:lnTo>
                    <a:pt x="23825" y="27825"/>
                  </a:lnTo>
                  <a:cubicBezTo>
                    <a:pt x="26849" y="27825"/>
                    <a:pt x="29302" y="25372"/>
                    <a:pt x="29302" y="22348"/>
                  </a:cubicBezTo>
                  <a:lnTo>
                    <a:pt x="29302" y="18788"/>
                  </a:lnTo>
                  <a:cubicBezTo>
                    <a:pt x="29302" y="17478"/>
                    <a:pt x="30493" y="17598"/>
                    <a:pt x="30850" y="17657"/>
                  </a:cubicBezTo>
                  <a:cubicBezTo>
                    <a:pt x="30886" y="17669"/>
                    <a:pt x="30909" y="17669"/>
                    <a:pt x="30945" y="17681"/>
                  </a:cubicBezTo>
                  <a:cubicBezTo>
                    <a:pt x="30945" y="17681"/>
                    <a:pt x="30957" y="17681"/>
                    <a:pt x="30957" y="17681"/>
                  </a:cubicBezTo>
                  <a:lnTo>
                    <a:pt x="30957" y="17681"/>
                  </a:lnTo>
                  <a:cubicBezTo>
                    <a:pt x="31671" y="17824"/>
                    <a:pt x="32183" y="17883"/>
                    <a:pt x="32469" y="17907"/>
                  </a:cubicBezTo>
                  <a:cubicBezTo>
                    <a:pt x="32493" y="17907"/>
                    <a:pt x="32517" y="17907"/>
                    <a:pt x="32553" y="17907"/>
                  </a:cubicBezTo>
                  <a:cubicBezTo>
                    <a:pt x="32672" y="17919"/>
                    <a:pt x="32743" y="17919"/>
                    <a:pt x="32743" y="17919"/>
                  </a:cubicBezTo>
                  <a:cubicBezTo>
                    <a:pt x="34088" y="17919"/>
                    <a:pt x="35196" y="16824"/>
                    <a:pt x="35196" y="15466"/>
                  </a:cubicBezTo>
                  <a:cubicBezTo>
                    <a:pt x="35196" y="14109"/>
                    <a:pt x="34088" y="13014"/>
                    <a:pt x="32743" y="13014"/>
                  </a:cubicBezTo>
                  <a:cubicBezTo>
                    <a:pt x="32743" y="13014"/>
                    <a:pt x="32672" y="13014"/>
                    <a:pt x="32553" y="13026"/>
                  </a:cubicBezTo>
                  <a:cubicBezTo>
                    <a:pt x="32517" y="13026"/>
                    <a:pt x="32493" y="13026"/>
                    <a:pt x="32469" y="13026"/>
                  </a:cubicBezTo>
                  <a:cubicBezTo>
                    <a:pt x="32183" y="13049"/>
                    <a:pt x="31671" y="13109"/>
                    <a:pt x="30957" y="13252"/>
                  </a:cubicBezTo>
                  <a:lnTo>
                    <a:pt x="30957" y="13252"/>
                  </a:lnTo>
                  <a:cubicBezTo>
                    <a:pt x="30957" y="13252"/>
                    <a:pt x="30945" y="13252"/>
                    <a:pt x="30945" y="13252"/>
                  </a:cubicBezTo>
                  <a:cubicBezTo>
                    <a:pt x="30909" y="13264"/>
                    <a:pt x="30886" y="13264"/>
                    <a:pt x="30850" y="13276"/>
                  </a:cubicBezTo>
                  <a:cubicBezTo>
                    <a:pt x="30493" y="13335"/>
                    <a:pt x="29302" y="13454"/>
                    <a:pt x="29302" y="12144"/>
                  </a:cubicBezTo>
                  <a:lnTo>
                    <a:pt x="29302" y="6620"/>
                  </a:lnTo>
                  <a:cubicBezTo>
                    <a:pt x="29302" y="6215"/>
                    <a:pt x="28981" y="5894"/>
                    <a:pt x="28576" y="5894"/>
                  </a:cubicBezTo>
                  <a:lnTo>
                    <a:pt x="17967" y="5894"/>
                  </a:lnTo>
                  <a:cubicBezTo>
                    <a:pt x="16670" y="5894"/>
                    <a:pt x="16777" y="4703"/>
                    <a:pt x="16848" y="4346"/>
                  </a:cubicBezTo>
                  <a:cubicBezTo>
                    <a:pt x="16848" y="4310"/>
                    <a:pt x="16860" y="4286"/>
                    <a:pt x="16860" y="4251"/>
                  </a:cubicBezTo>
                  <a:cubicBezTo>
                    <a:pt x="16860" y="4239"/>
                    <a:pt x="16860" y="4239"/>
                    <a:pt x="16860" y="4239"/>
                  </a:cubicBezTo>
                  <a:lnTo>
                    <a:pt x="16860" y="4239"/>
                  </a:lnTo>
                  <a:cubicBezTo>
                    <a:pt x="17015" y="3512"/>
                    <a:pt x="17074" y="3012"/>
                    <a:pt x="17086" y="2727"/>
                  </a:cubicBezTo>
                  <a:cubicBezTo>
                    <a:pt x="17098" y="2703"/>
                    <a:pt x="17098" y="2667"/>
                    <a:pt x="17098" y="2643"/>
                  </a:cubicBezTo>
                  <a:cubicBezTo>
                    <a:pt x="17110" y="2524"/>
                    <a:pt x="17110" y="2453"/>
                    <a:pt x="17110" y="2453"/>
                  </a:cubicBezTo>
                  <a:cubicBezTo>
                    <a:pt x="17110" y="1096"/>
                    <a:pt x="16015" y="0"/>
                    <a:pt x="14657" y="0"/>
                  </a:cubicBezTo>
                  <a:cubicBezTo>
                    <a:pt x="13300" y="0"/>
                    <a:pt x="12205" y="1096"/>
                    <a:pt x="12205" y="2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" name="Google Shape;340;p21">
              <a:extLst>
                <a:ext uri="{FF2B5EF4-FFF2-40B4-BE49-F238E27FC236}">
                  <a16:creationId xmlns:a16="http://schemas.microsoft.com/office/drawing/2014/main" id="{8584AC4F-2764-526D-D876-095F38C87826}"/>
                </a:ext>
              </a:extLst>
            </p:cNvPr>
            <p:cNvSpPr txBox="1"/>
            <p:nvPr/>
          </p:nvSpPr>
          <p:spPr>
            <a:xfrm>
              <a:off x="8592557" y="6152690"/>
              <a:ext cx="2422053" cy="837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</a:defRPr>
              </a:lvl1pPr>
            </a:lstStyle>
            <a:p>
              <a:r>
                <a:rPr lang="en-US" sz="2000" dirty="0">
                  <a:latin typeface="Yu Gothic UI Semibold" panose="020B0700000000000000" pitchFamily="34" charset="-128"/>
                  <a:ea typeface="Yu Gothic UI Semibold" panose="020B0700000000000000" pitchFamily="34" charset="-128"/>
                </a:rPr>
                <a:t>Matching Student Psychology</a:t>
              </a:r>
              <a:endParaRPr lang="en-US" sz="2000" dirty="0">
                <a:latin typeface="Yu Gothic UI Semibold" panose="020B0700000000000000" pitchFamily="34" charset="-128"/>
                <a:ea typeface="Yu Gothic UI Semibold" panose="020B0700000000000000" pitchFamily="34" charset="-128"/>
                <a:cs typeface="Microsoft Sans Serif" panose="020B0604020202020204" pitchFamily="34" charset="0"/>
                <a:sym typeface="Fira Sans Extra Condensed Medium"/>
              </a:endParaRPr>
            </a:p>
          </p:txBody>
        </p:sp>
        <p:sp>
          <p:nvSpPr>
            <p:cNvPr id="73" name="Google Shape;341;p21">
              <a:extLst>
                <a:ext uri="{FF2B5EF4-FFF2-40B4-BE49-F238E27FC236}">
                  <a16:creationId xmlns:a16="http://schemas.microsoft.com/office/drawing/2014/main" id="{9E9C8300-8823-2CA1-6FD4-12BB8C4D1734}"/>
                </a:ext>
              </a:extLst>
            </p:cNvPr>
            <p:cNvSpPr txBox="1"/>
            <p:nvPr/>
          </p:nvSpPr>
          <p:spPr>
            <a:xfrm>
              <a:off x="8556952" y="5553831"/>
              <a:ext cx="2422053" cy="6177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algn="ctr"/>
              <a:r>
                <a:rPr lang="en" sz="3200">
                  <a:solidFill>
                    <a:schemeClr val="lt1"/>
                  </a:solidFill>
                  <a:latin typeface="+mj-lt"/>
                  <a:ea typeface="Microsoft Sans Serif" panose="020B0604020202020204" pitchFamily="34" charset="0"/>
                  <a:cs typeface="Microsoft Sans Serif" panose="020B0604020202020204" pitchFamily="34" charset="0"/>
                  <a:sym typeface="Fira Sans Extra Condensed Medium"/>
                </a:rPr>
                <a:t>04</a:t>
              </a:r>
              <a:endParaRPr sz="3200">
                <a:solidFill>
                  <a:schemeClr val="lt1"/>
                </a:solidFill>
                <a:latin typeface="+mj-lt"/>
                <a:ea typeface="Microsoft Sans Serif" panose="020B0604020202020204" pitchFamily="34" charset="0"/>
                <a:cs typeface="Microsoft Sans Serif" panose="020B0604020202020204" pitchFamily="34" charset="0"/>
                <a:sym typeface="Fira Sans Extra Condensed Medium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B516ADA4-3017-F9BB-2D12-AF2886514331}"/>
                </a:ext>
              </a:extLst>
            </p:cNvPr>
            <p:cNvSpPr txBox="1"/>
            <p:nvPr/>
          </p:nvSpPr>
          <p:spPr>
            <a:xfrm>
              <a:off x="12819167" y="7751057"/>
              <a:ext cx="1733174" cy="35316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en-US"/>
            </a:p>
          </p:txBody>
        </p:sp>
      </p:grp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83804" y="248484"/>
            <a:ext cx="12386667" cy="6085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20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Solo Focus or Social Spark? </a:t>
            </a:r>
            <a:r>
              <a:rPr lang="en-US" sz="32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The Hypothesis Behind the Creatives</a:t>
            </a:r>
          </a:p>
        </p:txBody>
      </p:sp>
      <p:sp>
        <p:nvSpPr>
          <p:cNvPr id="3" name="Text 1"/>
          <p:cNvSpPr/>
          <p:nvPr/>
        </p:nvSpPr>
        <p:spPr>
          <a:xfrm>
            <a:off x="509024" y="1711906"/>
            <a:ext cx="4265259" cy="354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aira Medium" pitchFamily="34" charset="-120"/>
              </a:rPr>
              <a:t>Ad A (Functional, </a:t>
            </a:r>
            <a:r>
              <a:rPr lang="en-US" sz="240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aira Medium" pitchFamily="34" charset="-120"/>
              </a:rPr>
              <a:t>Utilitarian</a:t>
            </a:r>
            <a:r>
              <a:rPr lang="en-US" sz="2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aira Medium" pitchFamily="34" charset="-120"/>
              </a:rPr>
              <a:t>)</a:t>
            </a:r>
            <a:endParaRPr lang="en-US" sz="2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5" name="Text 2"/>
          <p:cNvSpPr/>
          <p:nvPr/>
        </p:nvSpPr>
        <p:spPr>
          <a:xfrm>
            <a:off x="178802" y="6755129"/>
            <a:ext cx="4762599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000">
                <a:solidFill>
                  <a:srgbClr val="E5E0DF"/>
                </a:solidFill>
                <a:latin typeface="Aptos" panose="020B0004020202020204" pitchFamily="34" charset="0"/>
                <a:ea typeface="Roboto" pitchFamily="34" charset="-122"/>
                <a:cs typeface="Roboto" pitchFamily="34" charset="-120"/>
              </a:rPr>
              <a:t>Solo student enjoying functional benefits.</a:t>
            </a:r>
          </a:p>
          <a:p>
            <a:pPr marL="0" indent="0" algn="ctr">
              <a:lnSpc>
                <a:spcPts val="2450"/>
              </a:lnSpc>
              <a:buNone/>
            </a:pPr>
            <a:r>
              <a:rPr lang="en-US" sz="2000">
                <a:solidFill>
                  <a:srgbClr val="E5E0DF"/>
                </a:solidFill>
                <a:latin typeface="Aptos" panose="020B0004020202020204" pitchFamily="34" charset="0"/>
                <a:ea typeface="Roboto" pitchFamily="34" charset="-122"/>
                <a:cs typeface="Roboto" pitchFamily="34" charset="-120"/>
              </a:rPr>
              <a:t>Focus on productivity and wellness.</a:t>
            </a:r>
            <a:endParaRPr lang="en-US" sz="2000">
              <a:latin typeface="Aptos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0354155" y="1681392"/>
            <a:ext cx="3055185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aira Medium" pitchFamily="34" charset="-120"/>
              </a:rPr>
              <a:t>Ad B (Social</a:t>
            </a:r>
            <a:r>
              <a:rPr lang="en-US" sz="240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aira Medium" pitchFamily="34" charset="-120"/>
              </a:rPr>
              <a:t>, Hedonic</a:t>
            </a:r>
            <a:r>
              <a:rPr lang="en-US" sz="2400" dirty="0">
                <a:solidFill>
                  <a:srgbClr val="FFFFFF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  <a:cs typeface="Saira Medium" pitchFamily="34" charset="-120"/>
              </a:rPr>
              <a:t>)</a:t>
            </a:r>
            <a:endParaRPr lang="en-US" sz="24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8" name="Text 4"/>
          <p:cNvSpPr/>
          <p:nvPr/>
        </p:nvSpPr>
        <p:spPr>
          <a:xfrm>
            <a:off x="9500449" y="6755129"/>
            <a:ext cx="4762598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000">
                <a:solidFill>
                  <a:srgbClr val="E5E0DF"/>
                </a:solidFill>
                <a:latin typeface="Aptos" panose="020B0004020202020204" pitchFamily="34" charset="0"/>
                <a:ea typeface="Roboto" pitchFamily="34" charset="-122"/>
                <a:cs typeface="Roboto" pitchFamily="34" charset="-120"/>
              </a:rPr>
              <a:t>Group setting highlighting fun and shared </a:t>
            </a:r>
          </a:p>
          <a:p>
            <a:pPr marL="0" indent="0" algn="ctr">
              <a:lnSpc>
                <a:spcPts val="2450"/>
              </a:lnSpc>
              <a:buNone/>
            </a:pPr>
            <a:r>
              <a:rPr lang="en-US" sz="2000">
                <a:solidFill>
                  <a:srgbClr val="E5E0DF"/>
                </a:solidFill>
                <a:latin typeface="Aptos" panose="020B0004020202020204" pitchFamily="34" charset="0"/>
                <a:ea typeface="Roboto" pitchFamily="34" charset="-122"/>
                <a:cs typeface="Roboto" pitchFamily="34" charset="-120"/>
              </a:rPr>
              <a:t>experiences. Emphasizes social benefits.</a:t>
            </a:r>
            <a:endParaRPr lang="en-US" sz="2000">
              <a:latin typeface="Aptos" panose="020B00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4941401" y="3502207"/>
            <a:ext cx="4515618" cy="1630763"/>
          </a:xfrm>
          <a:prstGeom prst="rect">
            <a:avLst/>
          </a:prstGeom>
          <a:noFill/>
          <a:ln w="38100">
            <a:solidFill>
              <a:srgbClr val="CC8B00"/>
            </a:solidFill>
          </a:ln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200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 </a:t>
            </a:r>
            <a:r>
              <a:rPr lang="en-US" sz="2000" dirty="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H</a:t>
            </a:r>
            <a:r>
              <a:rPr lang="en-US" sz="2000" baseline="-25000" dirty="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o</a:t>
            </a:r>
            <a:r>
              <a:rPr lang="en-US" sz="2000" dirty="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: The social appeal (Ad B) would have</a:t>
            </a:r>
          </a:p>
          <a:p>
            <a:pPr>
              <a:lnSpc>
                <a:spcPts val="2450"/>
              </a:lnSpc>
            </a:pPr>
            <a:r>
              <a:rPr lang="en-US" sz="200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 </a:t>
            </a:r>
            <a:r>
              <a:rPr lang="en-US" sz="2000" dirty="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Same CTR as focus (Ad A).</a:t>
            </a:r>
          </a:p>
          <a:p>
            <a:pPr>
              <a:lnSpc>
                <a:spcPts val="2450"/>
              </a:lnSpc>
            </a:pPr>
            <a:endParaRPr lang="en-US" sz="2000" dirty="0">
              <a:solidFill>
                <a:srgbClr val="E5E0DF"/>
              </a:solidFill>
              <a:latin typeface="Aptos" panose="020B0004020202020204" pitchFamily="34" charset="0"/>
              <a:ea typeface="Roboto"/>
              <a:cs typeface="Roboto"/>
            </a:endParaRPr>
          </a:p>
          <a:p>
            <a:pPr>
              <a:lnSpc>
                <a:spcPts val="2450"/>
              </a:lnSpc>
            </a:pPr>
            <a:r>
              <a:rPr lang="en-US" sz="200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 </a:t>
            </a:r>
            <a:r>
              <a:rPr lang="en-US" sz="2000" dirty="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H</a:t>
            </a:r>
            <a:r>
              <a:rPr lang="en-US" sz="2000" baseline="-25000" dirty="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a</a:t>
            </a:r>
            <a:r>
              <a:rPr lang="en-US" sz="200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: </a:t>
            </a:r>
            <a:r>
              <a:rPr lang="en-US" sz="2000" baseline="-25000" dirty="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 </a:t>
            </a:r>
            <a:r>
              <a:rPr lang="en-US" sz="2000" dirty="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The social appeal (Ad B) would have </a:t>
            </a:r>
          </a:p>
          <a:p>
            <a:pPr>
              <a:lnSpc>
                <a:spcPts val="2450"/>
              </a:lnSpc>
            </a:pPr>
            <a:r>
              <a:rPr lang="en-US" sz="200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 </a:t>
            </a:r>
            <a:r>
              <a:rPr lang="en-US" sz="2000" dirty="0">
                <a:solidFill>
                  <a:srgbClr val="E5E0DF"/>
                </a:solidFill>
                <a:latin typeface="Aptos" panose="020B0004020202020204" pitchFamily="34" charset="0"/>
                <a:ea typeface="Roboto"/>
                <a:cs typeface="Roboto"/>
              </a:rPr>
              <a:t>a different CTR as focus (Ad A).</a:t>
            </a:r>
          </a:p>
          <a:p>
            <a:pPr>
              <a:lnSpc>
                <a:spcPts val="2450"/>
              </a:lnSpc>
            </a:pPr>
            <a:endParaRPr lang="en-US" sz="1600" baseline="-25000" dirty="0">
              <a:latin typeface="Roboto"/>
              <a:ea typeface="Roboto"/>
              <a:cs typeface="Roboto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BEF68F-AA5E-3BE6-C746-2DD2F032D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955" y="2066548"/>
            <a:ext cx="4448294" cy="45020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75CBCD-9F02-E317-0BED-078ACA9CEB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901" t="203" r="300" b="-503"/>
          <a:stretch/>
        </p:blipFill>
        <p:spPr>
          <a:xfrm>
            <a:off x="9623939" y="2067019"/>
            <a:ext cx="4515618" cy="450208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001A0F6-C676-CFC6-CA70-25CB7711A21E}"/>
              </a:ext>
            </a:extLst>
          </p:cNvPr>
          <p:cNvSpPr/>
          <p:nvPr/>
        </p:nvSpPr>
        <p:spPr>
          <a:xfrm>
            <a:off x="12778740" y="7680960"/>
            <a:ext cx="1737360" cy="50983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B7DE6E-0D49-7FED-61CD-59889CBBA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F5A09CD-C622-E551-F43A-B2E852C95090}"/>
              </a:ext>
            </a:extLst>
          </p:cNvPr>
          <p:cNvSpPr/>
          <p:nvPr/>
        </p:nvSpPr>
        <p:spPr>
          <a:xfrm>
            <a:off x="3563641" y="69923"/>
            <a:ext cx="7018866" cy="981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2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The </a:t>
            </a:r>
            <a:r>
              <a:rPr lang="en-US" sz="320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Right</a:t>
            </a:r>
            <a:r>
              <a:rPr lang="en-US" sz="32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Audience, The </a:t>
            </a:r>
            <a:r>
              <a:rPr lang="en-US" sz="320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Right</a:t>
            </a:r>
            <a:r>
              <a:rPr lang="en-US" sz="3200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Spend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8690BA-1D1D-8940-B3EC-F70F24B1B1E4}"/>
              </a:ext>
            </a:extLst>
          </p:cNvPr>
          <p:cNvSpPr txBox="1"/>
          <p:nvPr/>
        </p:nvSpPr>
        <p:spPr>
          <a:xfrm>
            <a:off x="11630722" y="7705493"/>
            <a:ext cx="2999678" cy="52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575BD1A-5BE6-E2B6-7143-759C4C042281}"/>
              </a:ext>
            </a:extLst>
          </p:cNvPr>
          <p:cNvGrpSpPr/>
          <p:nvPr/>
        </p:nvGrpSpPr>
        <p:grpSpPr>
          <a:xfrm>
            <a:off x="243517" y="1000497"/>
            <a:ext cx="14143365" cy="7009315"/>
            <a:chOff x="152497" y="696178"/>
            <a:chExt cx="14143365" cy="7009315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D13857C-36D5-1929-2983-E4719F9A4C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73074" y="1126273"/>
              <a:ext cx="41405" cy="657922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83D753C-CF6F-4F57-5F92-D642F3109CD1}"/>
                </a:ext>
              </a:extLst>
            </p:cNvPr>
            <p:cNvGrpSpPr/>
            <p:nvPr/>
          </p:nvGrpSpPr>
          <p:grpSpPr>
            <a:xfrm>
              <a:off x="432902" y="793907"/>
              <a:ext cx="6294002" cy="709200"/>
              <a:chOff x="432902" y="793907"/>
              <a:chExt cx="5878308" cy="709200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90F6317-DC3C-DBB4-B4AC-34419B3599B6}"/>
                  </a:ext>
                </a:extLst>
              </p:cNvPr>
              <p:cNvSpPr txBox="1"/>
              <p:nvPr/>
            </p:nvSpPr>
            <p:spPr>
              <a:xfrm>
                <a:off x="1236644" y="957526"/>
                <a:ext cx="5074566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2000">
                    <a:solidFill>
                      <a:schemeClr val="bg1"/>
                    </a:solidFill>
                    <a:latin typeface="Yu Gothic UI Semibold" panose="020B0700000000000000" pitchFamily="34" charset="-128"/>
                    <a:ea typeface="Yu Gothic UI Semibold" panose="020B0700000000000000" pitchFamily="34" charset="-128"/>
                  </a:rPr>
                  <a:t>Target Audience</a:t>
                </a:r>
              </a:p>
            </p:txBody>
          </p: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AFC0EF6E-DCBA-57E8-40FC-E86B8BF1AF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2902" y="793907"/>
                <a:ext cx="709200" cy="709200"/>
              </a:xfrm>
              <a:prstGeom prst="rect">
                <a:avLst/>
              </a:prstGeom>
            </p:spPr>
          </p:pic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94A9CCC-DC1E-6D92-8971-1FBD7F4E61B3}"/>
                </a:ext>
              </a:extLst>
            </p:cNvPr>
            <p:cNvSpPr txBox="1"/>
            <p:nvPr/>
          </p:nvSpPr>
          <p:spPr>
            <a:xfrm>
              <a:off x="1038070" y="2021531"/>
              <a:ext cx="530565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Primary Segment: Gen Z students located in West Lafayette, Indiana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822E9BD-2A91-8771-4AEF-FC659EDFF5E8}"/>
                </a:ext>
              </a:extLst>
            </p:cNvPr>
            <p:cNvSpPr txBox="1"/>
            <p:nvPr/>
          </p:nvSpPr>
          <p:spPr>
            <a:xfrm>
              <a:off x="8746395" y="957526"/>
              <a:ext cx="507456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Yu Gothic UI Semibold" panose="020B0700000000000000" pitchFamily="34" charset="-128"/>
                  <a:ea typeface="Yu Gothic UI Semibold" panose="020B0700000000000000" pitchFamily="34" charset="-128"/>
                </a:rPr>
                <a:t>Campaign Setup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9CB69938-315F-AB94-886E-29F026466083}"/>
                </a:ext>
              </a:extLst>
            </p:cNvPr>
            <p:cNvSpPr txBox="1"/>
            <p:nvPr/>
          </p:nvSpPr>
          <p:spPr>
            <a:xfrm>
              <a:off x="1038071" y="2995357"/>
              <a:ext cx="516910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Psychographics: 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Sober-curious and Wellness Focused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Value Functional benefits like focus, energy and relaxation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Seek alternatives to alcohol for health, academic, or lifestyle reasons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D6A25CA7-F9E7-DC8A-5AE2-84ACB2CB013E}"/>
                </a:ext>
              </a:extLst>
            </p:cNvPr>
            <p:cNvSpPr txBox="1"/>
            <p:nvPr/>
          </p:nvSpPr>
          <p:spPr>
            <a:xfrm>
              <a:off x="959986" y="6420030"/>
              <a:ext cx="516910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Key Insight: Students were more responsive to individual benefit appeals (e.g., academic focus, functional ingredients.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DDCF1B15-35FB-381C-B8F9-3DC1D681F584}"/>
                </a:ext>
              </a:extLst>
            </p:cNvPr>
            <p:cNvSpPr txBox="1"/>
            <p:nvPr/>
          </p:nvSpPr>
          <p:spPr>
            <a:xfrm>
              <a:off x="979087" y="5160553"/>
              <a:ext cx="516910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Proximity: Campaign targeted users within 25 miles of campus</a:t>
              </a:r>
            </a:p>
          </p:txBody>
        </p:sp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C3EE2E67-B51F-4416-E3B0-95A3B0E04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9887" y="2010362"/>
              <a:ext cx="709200" cy="709200"/>
            </a:xfrm>
            <a:prstGeom prst="rect">
              <a:avLst/>
            </a:prstGeom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D712834A-7F7C-D05F-D22F-ECC3A56F81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72176" y="2995357"/>
              <a:ext cx="709200" cy="709200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15C64375-7167-6C9D-E796-4DFAF487C1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2497" y="5055220"/>
              <a:ext cx="709200" cy="709200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CF65098A-D9B0-D4B5-3512-2791DA50FB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2176" y="6573261"/>
              <a:ext cx="709200" cy="709200"/>
            </a:xfrm>
            <a:prstGeom prst="rect">
              <a:avLst/>
            </a:prstGeom>
          </p:spPr>
        </p:pic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C54C534-7BEF-648A-02C8-34A2B4298953}"/>
                </a:ext>
              </a:extLst>
            </p:cNvPr>
            <p:cNvSpPr txBox="1"/>
            <p:nvPr/>
          </p:nvSpPr>
          <p:spPr>
            <a:xfrm>
              <a:off x="8271496" y="2010362"/>
              <a:ext cx="51691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Duration: 10 Days (April 2025) 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E50FEC0E-CBFB-F2B8-21AC-86D57633A2DE}"/>
                </a:ext>
              </a:extLst>
            </p:cNvPr>
            <p:cNvSpPr txBox="1"/>
            <p:nvPr/>
          </p:nvSpPr>
          <p:spPr>
            <a:xfrm>
              <a:off x="8271495" y="2995357"/>
              <a:ext cx="516910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Total Budget: $100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Ad A (Functional Focus): $50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Ad B (Social Focus): $50 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4E2B566-9CBD-03EC-E960-036CDA5990AB}"/>
                </a:ext>
              </a:extLst>
            </p:cNvPr>
            <p:cNvSpPr txBox="1"/>
            <p:nvPr/>
          </p:nvSpPr>
          <p:spPr>
            <a:xfrm>
              <a:off x="8271495" y="4323321"/>
              <a:ext cx="60243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Platform: Instagram (Feeds, Reels, Stories, Explore)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46211C21-2C1D-CB82-9763-AB4D2A2DE0E7}"/>
                </a:ext>
              </a:extLst>
            </p:cNvPr>
            <p:cNvSpPr txBox="1"/>
            <p:nvPr/>
          </p:nvSpPr>
          <p:spPr>
            <a:xfrm>
              <a:off x="8255005" y="6023928"/>
              <a:ext cx="5169108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Target Filters: 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Age: 18-50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Interests: Non-Alcoholic drinks, health &amp; wellness, student life, Purdue University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Devices: Mobile Users Only</a:t>
              </a:r>
            </a:p>
          </p:txBody>
        </p:sp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937D0940-24A0-EDC7-E373-227E6DB9B53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802424" y="2025312"/>
              <a:ext cx="471600" cy="471600"/>
            </a:xfrm>
            <a:prstGeom prst="rect">
              <a:avLst/>
            </a:prstGeom>
          </p:spPr>
        </p:pic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24C49379-0190-E288-EB49-D8D33988C73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801680" y="3012140"/>
              <a:ext cx="472343" cy="472343"/>
            </a:xfrm>
            <a:prstGeom prst="rect">
              <a:avLst/>
            </a:prstGeom>
          </p:spPr>
        </p:pic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04D21E24-570D-1096-A8D0-2BA3B7A41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742661" y="4273994"/>
              <a:ext cx="471600" cy="471600"/>
            </a:xfrm>
            <a:prstGeom prst="rect">
              <a:avLst/>
            </a:prstGeom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486617D8-E22A-2D7C-0C69-3F6D67CDE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742661" y="6044805"/>
              <a:ext cx="471600" cy="471600"/>
            </a:xfrm>
            <a:prstGeom prst="rect">
              <a:avLst/>
            </a:prstGeom>
          </p:spPr>
        </p:pic>
        <p:sp>
          <p:nvSpPr>
            <p:cNvPr id="3" name="Shape 1">
              <a:extLst>
                <a:ext uri="{FF2B5EF4-FFF2-40B4-BE49-F238E27FC236}">
                  <a16:creationId xmlns:a16="http://schemas.microsoft.com/office/drawing/2014/main" id="{B864ADCF-6CFF-AEF0-20CE-F387FCEF4EEA}"/>
                </a:ext>
              </a:extLst>
            </p:cNvPr>
            <p:cNvSpPr/>
            <p:nvPr/>
          </p:nvSpPr>
          <p:spPr>
            <a:xfrm rot="5400000">
              <a:off x="-136207" y="1088487"/>
              <a:ext cx="860190" cy="75572"/>
            </a:xfrm>
            <a:prstGeom prst="roundRect">
              <a:avLst>
                <a:gd name="adj" fmla="val 90006"/>
              </a:avLst>
            </a:prstGeom>
            <a:solidFill>
              <a:srgbClr val="C28E0E"/>
            </a:solidFill>
            <a:ln w="22860">
              <a:solidFill>
                <a:srgbClr val="C28E0E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Shape 1">
              <a:extLst>
                <a:ext uri="{FF2B5EF4-FFF2-40B4-BE49-F238E27FC236}">
                  <a16:creationId xmlns:a16="http://schemas.microsoft.com/office/drawing/2014/main" id="{61AC48C3-9FCE-5A5F-5FA6-CFFBDDEE2D92}"/>
                </a:ext>
              </a:extLst>
            </p:cNvPr>
            <p:cNvSpPr/>
            <p:nvPr/>
          </p:nvSpPr>
          <p:spPr>
            <a:xfrm rot="5400000">
              <a:off x="7369490" y="1126587"/>
              <a:ext cx="860190" cy="75572"/>
            </a:xfrm>
            <a:prstGeom prst="roundRect">
              <a:avLst>
                <a:gd name="adj" fmla="val 90006"/>
              </a:avLst>
            </a:prstGeom>
            <a:solidFill>
              <a:srgbClr val="C28E0E"/>
            </a:solidFill>
            <a:ln w="22860">
              <a:solidFill>
                <a:srgbClr val="C28E0E"/>
              </a:solidFill>
              <a:prstDash val="solid"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E4142D23-38AC-FC92-F8C2-8884A8D24FE8}"/>
              </a:ext>
            </a:extLst>
          </p:cNvPr>
          <p:cNvPicPr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8084600" y="1136659"/>
            <a:ext cx="758952" cy="71323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85B94A8-7008-B6C9-1C2A-9E8B3B1B210A}"/>
              </a:ext>
            </a:extLst>
          </p:cNvPr>
          <p:cNvSpPr txBox="1"/>
          <p:nvPr/>
        </p:nvSpPr>
        <p:spPr>
          <a:xfrm>
            <a:off x="8362515" y="5495810"/>
            <a:ext cx="507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$100 total ($5/day per ad variant), CPC-optimized</a:t>
            </a:r>
            <a:endParaRPr lang="en-US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D59CBF72-96C2-8CE3-CF08-F20628C57A0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782975" y="5429656"/>
            <a:ext cx="612748" cy="56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08542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0">
            <a:extLst>
              <a:ext uri="{FF2B5EF4-FFF2-40B4-BE49-F238E27FC236}">
                <a16:creationId xmlns:a16="http://schemas.microsoft.com/office/drawing/2014/main" id="{A016DAE7-F9E4-62FE-E69D-BD562E5F3366}"/>
              </a:ext>
            </a:extLst>
          </p:cNvPr>
          <p:cNvSpPr/>
          <p:nvPr/>
        </p:nvSpPr>
        <p:spPr>
          <a:xfrm>
            <a:off x="3805766" y="209797"/>
            <a:ext cx="7018866" cy="981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3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Campaign Structure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AF1F2E0-E61E-DA61-B6B7-C0D5D2329D1C}"/>
              </a:ext>
            </a:extLst>
          </p:cNvPr>
          <p:cNvGrpSpPr/>
          <p:nvPr/>
        </p:nvGrpSpPr>
        <p:grpSpPr>
          <a:xfrm>
            <a:off x="417790" y="2386967"/>
            <a:ext cx="3849720" cy="3564494"/>
            <a:chOff x="106277" y="777811"/>
            <a:chExt cx="3849720" cy="3564494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7BB5FCBE-1EB2-FDE3-E399-CC76C294F72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73" r="22843"/>
            <a:stretch/>
          </p:blipFill>
          <p:spPr bwMode="auto">
            <a:xfrm>
              <a:off x="106277" y="777811"/>
              <a:ext cx="3849720" cy="2947747"/>
            </a:xfrm>
            <a:prstGeom prst="roundRect">
              <a:avLst>
                <a:gd name="adj" fmla="val 345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1A17D9E-EEB4-E525-4FF4-F038A5726CC3}"/>
                </a:ext>
              </a:extLst>
            </p:cNvPr>
            <p:cNvSpPr txBox="1"/>
            <p:nvPr/>
          </p:nvSpPr>
          <p:spPr>
            <a:xfrm>
              <a:off x="1274175" y="3942195"/>
              <a:ext cx="15139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1 Campaign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4CCA7AA-C643-4EE3-A0DF-464F36E2B5AB}"/>
              </a:ext>
            </a:extLst>
          </p:cNvPr>
          <p:cNvGrpSpPr/>
          <p:nvPr/>
        </p:nvGrpSpPr>
        <p:grpSpPr>
          <a:xfrm>
            <a:off x="10790813" y="2335064"/>
            <a:ext cx="3421797" cy="3621761"/>
            <a:chOff x="4986665" y="647981"/>
            <a:chExt cx="3421797" cy="3621761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EFF9EDCC-4F7E-7850-8235-812538AA8D3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65" r="24864"/>
            <a:stretch/>
          </p:blipFill>
          <p:spPr bwMode="auto">
            <a:xfrm>
              <a:off x="4986665" y="647981"/>
              <a:ext cx="3421797" cy="3043608"/>
            </a:xfrm>
            <a:prstGeom prst="roundRect">
              <a:avLst>
                <a:gd name="adj" fmla="val 2887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1C1D430-B36F-6D62-945E-C7BC81122FD2}"/>
                </a:ext>
              </a:extLst>
            </p:cNvPr>
            <p:cNvSpPr txBox="1"/>
            <p:nvPr/>
          </p:nvSpPr>
          <p:spPr>
            <a:xfrm>
              <a:off x="6095289" y="3869632"/>
              <a:ext cx="120454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2 Ad Sets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ACDF653-AB6E-0D2F-18DD-5AFDB7877D8A}"/>
              </a:ext>
            </a:extLst>
          </p:cNvPr>
          <p:cNvGrpSpPr/>
          <p:nvPr/>
        </p:nvGrpSpPr>
        <p:grpSpPr>
          <a:xfrm>
            <a:off x="5706624" y="2335064"/>
            <a:ext cx="3645075" cy="3616397"/>
            <a:chOff x="9879261" y="518392"/>
            <a:chExt cx="3645075" cy="3616397"/>
          </a:xfrm>
        </p:grpSpPr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19EF8D27-FD08-4B44-0FF0-1936597652A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22108" b="1"/>
            <a:stretch/>
          </p:blipFill>
          <p:spPr bwMode="auto">
            <a:xfrm>
              <a:off x="9879261" y="518392"/>
              <a:ext cx="3645075" cy="3038243"/>
            </a:xfrm>
            <a:prstGeom prst="roundRect">
              <a:avLst>
                <a:gd name="adj" fmla="val 3401"/>
              </a:avLst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2E538FC-1772-C3A4-ABFD-2B784C4DFBF8}"/>
                </a:ext>
              </a:extLst>
            </p:cNvPr>
            <p:cNvSpPr txBox="1"/>
            <p:nvPr/>
          </p:nvSpPr>
          <p:spPr>
            <a:xfrm>
              <a:off x="10860506" y="3734679"/>
              <a:ext cx="16825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2 Ad Versions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F0C9452-0B70-AFB6-3139-4866A306F460}"/>
              </a:ext>
            </a:extLst>
          </p:cNvPr>
          <p:cNvSpPr/>
          <p:nvPr/>
        </p:nvSpPr>
        <p:spPr>
          <a:xfrm>
            <a:off x="12778740" y="7692390"/>
            <a:ext cx="1737360" cy="50983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CACEED21-FD0C-9912-CCE0-71554BF5A612}"/>
              </a:ext>
            </a:extLst>
          </p:cNvPr>
          <p:cNvSpPr/>
          <p:nvPr/>
        </p:nvSpPr>
        <p:spPr>
          <a:xfrm>
            <a:off x="4592497" y="3472533"/>
            <a:ext cx="789140" cy="776614"/>
          </a:xfrm>
          <a:prstGeom prst="rightArrow">
            <a:avLst/>
          </a:prstGeom>
          <a:solidFill>
            <a:srgbClr val="CC8B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E70ECD05-C6FF-6151-0508-6F688568AA8E}"/>
              </a:ext>
            </a:extLst>
          </p:cNvPr>
          <p:cNvSpPr/>
          <p:nvPr/>
        </p:nvSpPr>
        <p:spPr>
          <a:xfrm>
            <a:off x="9676686" y="3465878"/>
            <a:ext cx="789140" cy="776614"/>
          </a:xfrm>
          <a:prstGeom prst="rightArrow">
            <a:avLst/>
          </a:prstGeom>
          <a:solidFill>
            <a:srgbClr val="CC8B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042312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1B419D-18D8-51BC-FA4A-96EA836487B4}"/>
              </a:ext>
            </a:extLst>
          </p:cNvPr>
          <p:cNvSpPr txBox="1"/>
          <p:nvPr/>
        </p:nvSpPr>
        <p:spPr>
          <a:xfrm>
            <a:off x="1887037" y="119139"/>
            <a:ext cx="10856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The Response Window: </a:t>
            </a:r>
            <a:r>
              <a:rPr lang="en-US" sz="320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How Users Engaged with Our CTA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20CC97-AA53-8166-1AE1-01833C7FBA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4223" y="3593159"/>
            <a:ext cx="5115600" cy="2512769"/>
          </a:xfrm>
          <a:prstGeom prst="roundRect">
            <a:avLst>
              <a:gd name="adj" fmla="val 8193"/>
            </a:avLst>
          </a:prstGeom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3B24E4-7531-E63B-49B9-59C51A75A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4242" y="883112"/>
            <a:ext cx="5115639" cy="2619741"/>
          </a:xfrm>
          <a:prstGeom prst="roundRect">
            <a:avLst>
              <a:gd name="adj" fmla="val 7104"/>
            </a:avLst>
          </a:prstGeom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43181B7-710C-474E-13EF-F5D9FE9EA0C3}"/>
              </a:ext>
            </a:extLst>
          </p:cNvPr>
          <p:cNvSpPr txBox="1"/>
          <p:nvPr/>
        </p:nvSpPr>
        <p:spPr>
          <a:xfrm>
            <a:off x="8238480" y="6229052"/>
            <a:ext cx="600709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n-US" sz="2400" b="1" dirty="0">
                <a:solidFill>
                  <a:srgbClr val="CC8B00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What We Learned</a:t>
            </a:r>
            <a:endParaRPr lang="en-US" sz="2400" dirty="0">
              <a:solidFill>
                <a:srgbClr val="CC8B00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✅ </a:t>
            </a:r>
            <a:r>
              <a:rPr lang="en-US" sz="2000" b="1" dirty="0">
                <a:solidFill>
                  <a:schemeClr val="bg1"/>
                </a:solidFill>
                <a:latin typeface="Aptos" panose="020B0004020202020204" pitchFamily="34" charset="0"/>
              </a:rPr>
              <a:t>100% of respondents were 18+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, confirming age 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🧠 </a:t>
            </a:r>
            <a:r>
              <a:rPr lang="en-US" sz="2000" b="1" dirty="0">
                <a:solidFill>
                  <a:schemeClr val="bg1"/>
                </a:solidFill>
                <a:latin typeface="Aptos" panose="020B0004020202020204" pitchFamily="34" charset="0"/>
              </a:rPr>
              <a:t>92% Purdue </a:t>
            </a:r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Students showed strong alignment with our </a:t>
            </a:r>
            <a:r>
              <a:rPr lang="en-US" sz="2000" b="1" dirty="0">
                <a:solidFill>
                  <a:schemeClr val="bg1"/>
                </a:solidFill>
                <a:latin typeface="Aptos" panose="020B0004020202020204" pitchFamily="34" charset="0"/>
              </a:rPr>
              <a:t>target psychographic: wellness-curious Gen Z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280EC30-5403-8154-B4C2-489D108D9D28}"/>
              </a:ext>
            </a:extLst>
          </p:cNvPr>
          <p:cNvGrpSpPr/>
          <p:nvPr/>
        </p:nvGrpSpPr>
        <p:grpSpPr>
          <a:xfrm>
            <a:off x="384821" y="6229052"/>
            <a:ext cx="6296916" cy="1384995"/>
            <a:chOff x="384821" y="6266600"/>
            <a:chExt cx="6296916" cy="138499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DD08A14-CBA6-B2DB-9A1E-5AA7A6EF90B3}"/>
                </a:ext>
              </a:extLst>
            </p:cNvPr>
            <p:cNvSpPr txBox="1"/>
            <p:nvPr/>
          </p:nvSpPr>
          <p:spPr>
            <a:xfrm>
              <a:off x="674637" y="6266600"/>
              <a:ext cx="60071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>
                  <a:solidFill>
                    <a:srgbClr val="CC8B00"/>
                  </a:solidFill>
                  <a:latin typeface="Yu Gothic UI Semibold" panose="020B0700000000000000" pitchFamily="34" charset="-128"/>
                  <a:ea typeface="Yu Gothic UI Semibold" panose="020B0700000000000000" pitchFamily="34" charset="-128"/>
                </a:rPr>
                <a:t>Form Purpose</a:t>
              </a:r>
              <a:br>
                <a:rPr lang="en-US" sz="2000">
                  <a:solidFill>
                    <a:schemeClr val="bg1"/>
                  </a:solidFill>
                </a:rPr>
              </a:br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This quick form served as our primary </a:t>
              </a:r>
              <a:r>
                <a:rPr lang="en-US" sz="2000" b="1">
                  <a:solidFill>
                    <a:schemeClr val="bg1"/>
                  </a:solidFill>
                  <a:latin typeface="Aptos" panose="020B0004020202020204" pitchFamily="34" charset="0"/>
                </a:rPr>
                <a:t>call-to-action</a:t>
              </a:r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, collecting essential details to confirm event eligibility and student status for the </a:t>
              </a:r>
              <a:r>
                <a:rPr lang="en-US" sz="2000" b="1">
                  <a:solidFill>
                    <a:schemeClr val="bg1"/>
                  </a:solidFill>
                  <a:latin typeface="Aptos" panose="020B0004020202020204" pitchFamily="34" charset="0"/>
                </a:rPr>
                <a:t>Free Friday Sampler</a:t>
              </a:r>
              <a:r>
                <a:rPr lang="en-US" sz="2000">
                  <a:solidFill>
                    <a:schemeClr val="bg1"/>
                  </a:solidFill>
                  <a:latin typeface="Aptos" panose="020B0004020202020204" pitchFamily="34" charset="0"/>
                </a:rPr>
                <a:t>.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5D0C118-275A-F9E0-78FD-B55831AC9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4821" y="6658896"/>
              <a:ext cx="360574" cy="360574"/>
            </a:xfrm>
            <a:prstGeom prst="rect">
              <a:avLst/>
            </a:prstGeom>
          </p:spPr>
        </p:pic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6E14A201-6EB2-EF91-EC65-46C969A35E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637" y="926920"/>
            <a:ext cx="6572639" cy="3688353"/>
          </a:xfrm>
          <a:prstGeom prst="roundRect">
            <a:avLst>
              <a:gd name="adj" fmla="val 3083"/>
            </a:avLst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FA36FE60-0A0C-5FD6-E5D0-C46A59546101}"/>
              </a:ext>
            </a:extLst>
          </p:cNvPr>
          <p:cNvGrpSpPr/>
          <p:nvPr/>
        </p:nvGrpSpPr>
        <p:grpSpPr>
          <a:xfrm>
            <a:off x="674637" y="4817953"/>
            <a:ext cx="6556973" cy="1231901"/>
            <a:chOff x="674636" y="4114800"/>
            <a:chExt cx="6556973" cy="123190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C90C5A1-EF52-2166-EB4F-26343422F6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r="76171" b="75957"/>
            <a:stretch/>
          </p:blipFill>
          <p:spPr>
            <a:xfrm>
              <a:off x="674636" y="4121727"/>
              <a:ext cx="1827264" cy="1224974"/>
            </a:xfrm>
            <a:prstGeom prst="roundRect">
              <a:avLst>
                <a:gd name="adj" fmla="val 9509"/>
              </a:avLst>
            </a:prstGeom>
            <a:ln>
              <a:noFill/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B88FFB4-F881-3C25-EDB3-3FBCFE185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r="7323"/>
            <a:stretch/>
          </p:blipFill>
          <p:spPr>
            <a:xfrm>
              <a:off x="2819349" y="4114800"/>
              <a:ext cx="1928819" cy="1231901"/>
            </a:xfrm>
            <a:prstGeom prst="roundRect">
              <a:avLst>
                <a:gd name="adj" fmla="val 11583"/>
              </a:avLst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22E3B24-6CBA-2FC1-23CB-DF40E1C2E2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058172" y="4121726"/>
              <a:ext cx="2173437" cy="1211329"/>
            </a:xfrm>
            <a:prstGeom prst="roundRect">
              <a:avLst>
                <a:gd name="adj" fmla="val 10462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238465280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0">
            <a:extLst>
              <a:ext uri="{FF2B5EF4-FFF2-40B4-BE49-F238E27FC236}">
                <a16:creationId xmlns:a16="http://schemas.microsoft.com/office/drawing/2014/main" id="{458DC44D-6C36-1CED-D06D-99DBE0FDB2A4}"/>
              </a:ext>
            </a:extLst>
          </p:cNvPr>
          <p:cNvSpPr/>
          <p:nvPr/>
        </p:nvSpPr>
        <p:spPr>
          <a:xfrm>
            <a:off x="771049" y="553819"/>
            <a:ext cx="6795730" cy="688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500" b="1">
                <a:solidFill>
                  <a:srgbClr val="FFFFFF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Saira Medium" pitchFamily="34" charset="-120"/>
              </a:rPr>
              <a:t>Results and Interpretation</a:t>
            </a:r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B9FEA8A-43A5-F5C2-8B4E-0174A370FC1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20" t="6310" r="688" b="971"/>
          <a:stretch/>
        </p:blipFill>
        <p:spPr>
          <a:xfrm>
            <a:off x="601471" y="1600201"/>
            <a:ext cx="7953851" cy="1664217"/>
          </a:xfrm>
          <a:prstGeom prst="roundRect">
            <a:avLst>
              <a:gd name="adj" fmla="val 6426"/>
            </a:avLst>
          </a:prstGeom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31B11BA-9E04-F03F-58BF-D4EDE9D8ACB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807" t="43914" r="2890" b="28865"/>
          <a:stretch/>
        </p:blipFill>
        <p:spPr>
          <a:xfrm>
            <a:off x="601465" y="3670302"/>
            <a:ext cx="7953851" cy="1639462"/>
          </a:xfrm>
          <a:prstGeom prst="roundRect">
            <a:avLst>
              <a:gd name="adj" fmla="val 6400"/>
            </a:avLst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3A8B7D6C-2B02-B0A3-1B8D-BF0A29FFC1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" t="45708" r="8825" b="28240"/>
          <a:stretch/>
        </p:blipFill>
        <p:spPr bwMode="auto">
          <a:xfrm>
            <a:off x="576065" y="5715648"/>
            <a:ext cx="7953851" cy="1639463"/>
          </a:xfrm>
          <a:prstGeom prst="roundRect">
            <a:avLst>
              <a:gd name="adj" fmla="val 7374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1">
            <a:extLst>
              <a:ext uri="{FF2B5EF4-FFF2-40B4-BE49-F238E27FC236}">
                <a16:creationId xmlns:a16="http://schemas.microsoft.com/office/drawing/2014/main" id="{DB1F0300-20EB-AA05-196A-701D19D2A988}"/>
              </a:ext>
            </a:extLst>
          </p:cNvPr>
          <p:cNvSpPr/>
          <p:nvPr/>
        </p:nvSpPr>
        <p:spPr>
          <a:xfrm>
            <a:off x="9233820" y="1600200"/>
            <a:ext cx="31232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Engagement and Interest</a:t>
            </a:r>
            <a:endParaRPr lang="en-US" sz="2400"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70F012C0-18D5-641A-A87A-052066D935F8}"/>
              </a:ext>
            </a:extLst>
          </p:cNvPr>
          <p:cNvSpPr/>
          <p:nvPr/>
        </p:nvSpPr>
        <p:spPr>
          <a:xfrm>
            <a:off x="9161179" y="2062114"/>
            <a:ext cx="4867750" cy="885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Ad A saw higher engagement (2.3% vs. 1.5%) and 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CTR (1.07% vs. 0.74%), showing that functional, </a:t>
            </a:r>
          </a:p>
          <a:p>
            <a:r>
              <a:rPr lang="en-US" sz="2000" dirty="0">
                <a:solidFill>
                  <a:schemeClr val="bg1"/>
                </a:solidFill>
                <a:latin typeface="Aptos" panose="020B0004020202020204" pitchFamily="34" charset="0"/>
              </a:rPr>
              <a:t>individual benefits resonated better with audience.</a:t>
            </a:r>
          </a:p>
        </p:txBody>
      </p:sp>
      <p:sp>
        <p:nvSpPr>
          <p:cNvPr id="19" name="Text 1">
            <a:extLst>
              <a:ext uri="{FF2B5EF4-FFF2-40B4-BE49-F238E27FC236}">
                <a16:creationId xmlns:a16="http://schemas.microsoft.com/office/drawing/2014/main" id="{6528DFF9-61F5-139E-E0A3-6B1B8165333F}"/>
              </a:ext>
            </a:extLst>
          </p:cNvPr>
          <p:cNvSpPr/>
          <p:nvPr/>
        </p:nvSpPr>
        <p:spPr>
          <a:xfrm>
            <a:off x="9233820" y="3663950"/>
            <a:ext cx="31232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Conversion Effectiveness</a:t>
            </a:r>
            <a:endParaRPr lang="en-US" sz="2400"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0" name="Text 2">
            <a:extLst>
              <a:ext uri="{FF2B5EF4-FFF2-40B4-BE49-F238E27FC236}">
                <a16:creationId xmlns:a16="http://schemas.microsoft.com/office/drawing/2014/main" id="{E4C88BB1-92B4-B135-169C-150F9D9F32A7}"/>
              </a:ext>
            </a:extLst>
          </p:cNvPr>
          <p:cNvSpPr/>
          <p:nvPr/>
        </p:nvSpPr>
        <p:spPr>
          <a:xfrm>
            <a:off x="9233820" y="4050083"/>
            <a:ext cx="4867750" cy="1135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Ad A not only drove more traffic (88 clicks vs. </a:t>
            </a:r>
          </a:p>
          <a:p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57 clicks) but also converted at a higher rate, </a:t>
            </a:r>
          </a:p>
          <a:p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suggesting that the functional benefits created </a:t>
            </a:r>
          </a:p>
          <a:p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stronger motivation to attend the event. 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21" name="Shape 1">
            <a:extLst>
              <a:ext uri="{FF2B5EF4-FFF2-40B4-BE49-F238E27FC236}">
                <a16:creationId xmlns:a16="http://schemas.microsoft.com/office/drawing/2014/main" id="{DC500707-8AB4-71D7-A696-2972B4B86700}"/>
              </a:ext>
            </a:extLst>
          </p:cNvPr>
          <p:cNvSpPr/>
          <p:nvPr/>
        </p:nvSpPr>
        <p:spPr>
          <a:xfrm rot="5400000">
            <a:off x="8074837" y="4412007"/>
            <a:ext cx="1639463" cy="143351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Shape 1">
            <a:extLst>
              <a:ext uri="{FF2B5EF4-FFF2-40B4-BE49-F238E27FC236}">
                <a16:creationId xmlns:a16="http://schemas.microsoft.com/office/drawing/2014/main" id="{40CBE2B0-F29A-045A-049E-A6D91E3581F7}"/>
              </a:ext>
            </a:extLst>
          </p:cNvPr>
          <p:cNvSpPr/>
          <p:nvPr/>
        </p:nvSpPr>
        <p:spPr>
          <a:xfrm rot="5400000">
            <a:off x="8074838" y="2348257"/>
            <a:ext cx="1639463" cy="143351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3" name="Text 1">
            <a:extLst>
              <a:ext uri="{FF2B5EF4-FFF2-40B4-BE49-F238E27FC236}">
                <a16:creationId xmlns:a16="http://schemas.microsoft.com/office/drawing/2014/main" id="{741B6FFC-3B78-D0E8-5BB5-9751F7179811}"/>
              </a:ext>
            </a:extLst>
          </p:cNvPr>
          <p:cNvSpPr/>
          <p:nvPr/>
        </p:nvSpPr>
        <p:spPr>
          <a:xfrm>
            <a:off x="9208420" y="5727700"/>
            <a:ext cx="31232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b="1" i="0" u="none" strike="noStrike" dirty="0">
                <a:solidFill>
                  <a:schemeClr val="bg1"/>
                </a:solidFill>
                <a:effectLst/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Efficiency</a:t>
            </a:r>
            <a:endParaRPr lang="en-US" sz="2400"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6FD27139-DD2E-74F6-126E-AFCE4C082941}"/>
              </a:ext>
            </a:extLst>
          </p:cNvPr>
          <p:cNvSpPr/>
          <p:nvPr/>
        </p:nvSpPr>
        <p:spPr>
          <a:xfrm>
            <a:off x="9161179" y="6181573"/>
            <a:ext cx="4867750" cy="885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Ad A was more cost-effective with a CPC of </a:t>
            </a:r>
          </a:p>
          <a:p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$0.60 compared to Ad B's $0.92, resulting in a</a:t>
            </a:r>
          </a:p>
          <a:p>
            <a:r>
              <a:rPr lang="en-US" sz="2000" b="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much lower CPA.</a:t>
            </a:r>
            <a:endParaRPr lang="en-US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sp>
        <p:nvSpPr>
          <p:cNvPr id="25" name="Shape 1">
            <a:extLst>
              <a:ext uri="{FF2B5EF4-FFF2-40B4-BE49-F238E27FC236}">
                <a16:creationId xmlns:a16="http://schemas.microsoft.com/office/drawing/2014/main" id="{5898C525-4FBB-BC9E-A0D2-E0B8B4636D17}"/>
              </a:ext>
            </a:extLst>
          </p:cNvPr>
          <p:cNvSpPr/>
          <p:nvPr/>
        </p:nvSpPr>
        <p:spPr>
          <a:xfrm rot="5400000">
            <a:off x="8049437" y="6475757"/>
            <a:ext cx="1639463" cy="143351"/>
          </a:xfrm>
          <a:prstGeom prst="roundRect">
            <a:avLst>
              <a:gd name="adj" fmla="val 90006"/>
            </a:avLst>
          </a:prstGeom>
          <a:solidFill>
            <a:srgbClr val="C28E0E"/>
          </a:solidFill>
          <a:ln w="22860">
            <a:solidFill>
              <a:srgbClr val="C28E0E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CF32DA1-2E26-55AF-BC65-1F69BEF50624}"/>
              </a:ext>
            </a:extLst>
          </p:cNvPr>
          <p:cNvSpPr/>
          <p:nvPr/>
        </p:nvSpPr>
        <p:spPr>
          <a:xfrm>
            <a:off x="12820389" y="7628349"/>
            <a:ext cx="1816274" cy="60124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1358</Words>
  <Application>Microsoft Office PowerPoint</Application>
  <PresentationFormat>Custom</PresentationFormat>
  <Paragraphs>175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Yu Gothic UI Semibold</vt:lpstr>
      <vt:lpstr>Roboto</vt:lpstr>
      <vt:lpstr>Anton</vt:lpstr>
      <vt:lpstr>Yu Gothic UI</vt:lpstr>
      <vt:lpstr>Arial</vt:lpstr>
      <vt:lpstr>Calibri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Swanand Trimbak Gaikwad</cp:lastModifiedBy>
  <cp:revision>1</cp:revision>
  <dcterms:created xsi:type="dcterms:W3CDTF">2025-04-30T20:58:37Z</dcterms:created>
  <dcterms:modified xsi:type="dcterms:W3CDTF">2025-05-01T02:07:12Z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7606f69-b0ae-4874-be30-7d43a3c7be10_Name">
    <vt:lpwstr>defa4170-0d19-0005-0001-bc88714345d2</vt:lpwstr>
  </property>
  <property fmtid="{D5CDD505-2E9C-101B-9397-08002B2CF9AE}" pid="3" name="MSIP_Label_f7606f69-b0ae-4874-be30-7d43a3c7be10_ContentBits">
    <vt:lpwstr>0</vt:lpwstr>
  </property>
  <property fmtid="{D5CDD505-2E9C-101B-9397-08002B2CF9AE}" pid="4" name="MSIP_Label_f7606f69-b0ae-4874-be30-7d43a3c7be10_Tag">
    <vt:lpwstr>10, 3, 0, 2</vt:lpwstr>
  </property>
  <property fmtid="{D5CDD505-2E9C-101B-9397-08002B2CF9AE}" pid="5" name="MSIP_Label_f7606f69-b0ae-4874-be30-7d43a3c7be10_SiteId">
    <vt:lpwstr>4130bd39-7c53-419c-b1e5-8758d6d63f21</vt:lpwstr>
  </property>
  <property fmtid="{D5CDD505-2E9C-101B-9397-08002B2CF9AE}" pid="6" name="MSIP_Label_f7606f69-b0ae-4874-be30-7d43a3c7be10_Enabled">
    <vt:lpwstr>true</vt:lpwstr>
  </property>
  <property fmtid="{D5CDD505-2E9C-101B-9397-08002B2CF9AE}" pid="7" name="MSIP_Label_f7606f69-b0ae-4874-be30-7d43a3c7be10_ActionId">
    <vt:lpwstr>ffa40457-7a2e-428e-a8da-960504af8ecb</vt:lpwstr>
  </property>
  <property fmtid="{D5CDD505-2E9C-101B-9397-08002B2CF9AE}" pid="8" name="MSIP_Label_f7606f69-b0ae-4874-be30-7d43a3c7be10_Method">
    <vt:lpwstr>Standard</vt:lpwstr>
  </property>
  <property fmtid="{D5CDD505-2E9C-101B-9397-08002B2CF9AE}" pid="9" name="MSIP_Label_f7606f69-b0ae-4874-be30-7d43a3c7be10_SetDate">
    <vt:lpwstr>2025-04-30T20:59:26Z</vt:lpwstr>
  </property>
</Properties>
</file>